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3" r:id="rId1"/>
  </p:sldMasterIdLst>
  <p:notesMasterIdLst>
    <p:notesMasterId r:id="rId109"/>
  </p:notesMasterIdLst>
  <p:sldIdLst>
    <p:sldId id="269" r:id="rId2"/>
    <p:sldId id="1769" r:id="rId3"/>
    <p:sldId id="2018" r:id="rId4"/>
    <p:sldId id="2015" r:id="rId5"/>
    <p:sldId id="2012" r:id="rId6"/>
    <p:sldId id="2224" r:id="rId7"/>
    <p:sldId id="2223" r:id="rId8"/>
    <p:sldId id="2011" r:id="rId9"/>
    <p:sldId id="270" r:id="rId10"/>
    <p:sldId id="272" r:id="rId11"/>
    <p:sldId id="273" r:id="rId12"/>
    <p:sldId id="271" r:id="rId13"/>
    <p:sldId id="274" r:id="rId14"/>
    <p:sldId id="2222" r:id="rId15"/>
    <p:sldId id="275" r:id="rId16"/>
    <p:sldId id="2176" r:id="rId17"/>
    <p:sldId id="2177" r:id="rId18"/>
    <p:sldId id="276" r:id="rId19"/>
    <p:sldId id="277" r:id="rId20"/>
    <p:sldId id="278" r:id="rId21"/>
    <p:sldId id="279" r:id="rId22"/>
    <p:sldId id="280" r:id="rId23"/>
    <p:sldId id="281" r:id="rId24"/>
    <p:sldId id="282" r:id="rId25"/>
    <p:sldId id="283" r:id="rId26"/>
    <p:sldId id="284" r:id="rId27"/>
    <p:sldId id="285" r:id="rId28"/>
    <p:sldId id="2159" r:id="rId29"/>
    <p:sldId id="287" r:id="rId30"/>
    <p:sldId id="286" r:id="rId31"/>
    <p:sldId id="288" r:id="rId32"/>
    <p:sldId id="1995" r:id="rId33"/>
    <p:sldId id="2162" r:id="rId34"/>
    <p:sldId id="2169" r:id="rId35"/>
    <p:sldId id="2168" r:id="rId36"/>
    <p:sldId id="2163" r:id="rId37"/>
    <p:sldId id="2164" r:id="rId38"/>
    <p:sldId id="2165" r:id="rId39"/>
    <p:sldId id="2166" r:id="rId40"/>
    <p:sldId id="2167" r:id="rId41"/>
    <p:sldId id="290" r:id="rId42"/>
    <p:sldId id="291" r:id="rId43"/>
    <p:sldId id="2173" r:id="rId44"/>
    <p:sldId id="2174" r:id="rId45"/>
    <p:sldId id="2175" r:id="rId46"/>
    <p:sldId id="293" r:id="rId47"/>
    <p:sldId id="294" r:id="rId48"/>
    <p:sldId id="2091" r:id="rId49"/>
    <p:sldId id="295" r:id="rId50"/>
    <p:sldId id="2092" r:id="rId51"/>
    <p:sldId id="296" r:id="rId52"/>
    <p:sldId id="289" r:id="rId53"/>
    <p:sldId id="1087" r:id="rId54"/>
    <p:sldId id="2202" r:id="rId55"/>
    <p:sldId id="2203" r:id="rId56"/>
    <p:sldId id="2204" r:id="rId57"/>
    <p:sldId id="2205" r:id="rId58"/>
    <p:sldId id="2206" r:id="rId59"/>
    <p:sldId id="2207" r:id="rId60"/>
    <p:sldId id="2208" r:id="rId61"/>
    <p:sldId id="2209" r:id="rId62"/>
    <p:sldId id="2210" r:id="rId63"/>
    <p:sldId id="2211" r:id="rId64"/>
    <p:sldId id="2212" r:id="rId65"/>
    <p:sldId id="2213" r:id="rId66"/>
    <p:sldId id="2214" r:id="rId67"/>
    <p:sldId id="2215" r:id="rId68"/>
    <p:sldId id="2216" r:id="rId69"/>
    <p:sldId id="2217" r:id="rId70"/>
    <p:sldId id="2218" r:id="rId71"/>
    <p:sldId id="2219" r:id="rId72"/>
    <p:sldId id="2220" r:id="rId73"/>
    <p:sldId id="2221" r:id="rId74"/>
    <p:sldId id="336" r:id="rId75"/>
    <p:sldId id="343" r:id="rId76"/>
    <p:sldId id="338" r:id="rId77"/>
    <p:sldId id="339" r:id="rId78"/>
    <p:sldId id="340" r:id="rId79"/>
    <p:sldId id="337" r:id="rId80"/>
    <p:sldId id="2178" r:id="rId81"/>
    <p:sldId id="344" r:id="rId82"/>
    <p:sldId id="345" r:id="rId83"/>
    <p:sldId id="1353" r:id="rId84"/>
    <p:sldId id="2111" r:id="rId85"/>
    <p:sldId id="2179" r:id="rId86"/>
    <p:sldId id="2180" r:id="rId87"/>
    <p:sldId id="2181" r:id="rId88"/>
    <p:sldId id="2182" r:id="rId89"/>
    <p:sldId id="2183" r:id="rId90"/>
    <p:sldId id="2184" r:id="rId91"/>
    <p:sldId id="2185" r:id="rId92"/>
    <p:sldId id="2186" r:id="rId93"/>
    <p:sldId id="2187" r:id="rId94"/>
    <p:sldId id="2188" r:id="rId95"/>
    <p:sldId id="2189" r:id="rId96"/>
    <p:sldId id="2190" r:id="rId97"/>
    <p:sldId id="2191" r:id="rId98"/>
    <p:sldId id="2192" r:id="rId99"/>
    <p:sldId id="2193" r:id="rId100"/>
    <p:sldId id="2194" r:id="rId101"/>
    <p:sldId id="2195" r:id="rId102"/>
    <p:sldId id="2196" r:id="rId103"/>
    <p:sldId id="2197" r:id="rId104"/>
    <p:sldId id="2198" r:id="rId105"/>
    <p:sldId id="2199" r:id="rId106"/>
    <p:sldId id="2200" r:id="rId107"/>
    <p:sldId id="2201" r:id="rId108"/>
  </p:sldIdLst>
  <p:sldSz cx="9144000" cy="6858000" type="screen4x3"/>
  <p:notesSz cx="6858000" cy="9144000"/>
  <p:embeddedFontLst>
    <p:embeddedFont>
      <p:font typeface="Acid" pitchFamily="50" charset="0"/>
      <p:regular r:id="rId110"/>
      <p:bold r:id="rId111"/>
      <p:italic r:id="rId112"/>
      <p:boldItalic r:id="rId113"/>
    </p:embeddedFont>
    <p:embeddedFont>
      <p:font typeface="Agency FB" panose="020B0503020202020204" pitchFamily="34" charset="0"/>
      <p:regular r:id="rId114"/>
      <p:bold r:id="rId115"/>
    </p:embeddedFont>
    <p:embeddedFont>
      <p:font typeface="Calibri" panose="020F0502020204030204" pitchFamily="34" charset="0"/>
      <p:regular r:id="rId116"/>
      <p:bold r:id="rId117"/>
      <p:italic r:id="rId118"/>
      <p:boldItalic r:id="rId119"/>
    </p:embeddedFont>
    <p:embeddedFont>
      <p:font typeface="Verdana" panose="020B0604030504040204" pitchFamily="34" charset="0"/>
      <p:regular r:id="rId120"/>
      <p:bold r:id="rId121"/>
      <p:italic r:id="rId122"/>
      <p:boldItalic r:id="rId123"/>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A00C0C"/>
    <a:srgbClr val="F79B4F"/>
    <a:srgbClr val="C6AF02"/>
    <a:srgbClr val="FFFF99"/>
    <a:srgbClr val="8EDB67"/>
    <a:srgbClr val="13CF95"/>
    <a:srgbClr val="15E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85" autoAdjust="0"/>
    <p:restoredTop sz="84860" autoAdjust="0"/>
  </p:normalViewPr>
  <p:slideViewPr>
    <p:cSldViewPr snapToGrid="0">
      <p:cViewPr varScale="1">
        <p:scale>
          <a:sx n="57" d="100"/>
          <a:sy n="57" d="100"/>
        </p:scale>
        <p:origin x="1504" y="3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8.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4.fntdata"/><Relationship Id="rId118" Type="http://schemas.openxmlformats.org/officeDocument/2006/relationships/font" Target="fonts/font9.fntdata"/><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7.fntdata"/><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5.fntdata"/><Relationship Id="rId119" Type="http://schemas.openxmlformats.org/officeDocument/2006/relationships/font" Target="fonts/font10.fntdata"/><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1.fntdata"/><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fntdata"/><Relationship Id="rId115"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F555102-4CC6-4D70-90D7-5A4B83E5E998}" type="datetimeFigureOut">
              <a:rPr lang="en-US"/>
              <a:pPr>
                <a:defRPr/>
              </a:pPr>
              <a:t>6/12/2018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CF57D98-2D76-4C11-92A3-EE52D518822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p:spPr>
      </p:sp>
      <p:sp>
        <p:nvSpPr>
          <p:cNvPr id="9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1F9D23-6D73-4176-9797-7B386741A201}" type="slidenum">
              <a:rPr lang="en-US">
                <a:cs typeface="Arial" charset="0"/>
              </a:rPr>
              <a:pPr fontAlgn="base">
                <a:spcBef>
                  <a:spcPct val="0"/>
                </a:spcBef>
                <a:spcAft>
                  <a:spcPct val="0"/>
                </a:spcAft>
              </a:pPr>
              <a:t>1</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If the lock were perfectly manufactured, lockpicking would not be possible.</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3EB3B1-2F9A-4414-9DC5-5411FE568CB6}" type="slidenum">
              <a:rPr lang="en-US">
                <a:cs typeface="Arial" charset="0"/>
              </a:rPr>
              <a:pPr fontAlgn="base">
                <a:spcBef>
                  <a:spcPct val="0"/>
                </a:spcBef>
                <a:spcAft>
                  <a:spcPct val="0"/>
                </a:spcAft>
              </a:pPr>
              <a:t>24</a:t>
            </a:fld>
            <a:endParaRPr lang="en-US">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In the real world, locks cost money and so they have to be made cost effectively. Often, this means “cheaply”. Equipment gets old, it gets misaligned, it gets dull, it rattles. The lower cost the lock, the lower the specification, the more room for mechanical defects.</a:t>
            </a:r>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EF5FD0-50E0-421F-913D-EE677CBB02B7}" type="slidenum">
              <a:rPr lang="en-US">
                <a:cs typeface="Arial" charset="0"/>
              </a:rPr>
              <a:pPr fontAlgn="base">
                <a:spcBef>
                  <a:spcPct val="0"/>
                </a:spcBef>
                <a:spcAft>
                  <a:spcPct val="0"/>
                </a:spcAft>
              </a:pPr>
              <a:t>25</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Miscast, pitted, rough, rusted, all of the parts of a lock can have small defects that make them work not quite right.</a:t>
            </a:r>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90B8A7-0928-4A95-BF30-9CD299F57FDD}" type="slidenum">
              <a:rPr lang="en-US">
                <a:cs typeface="Arial" charset="0"/>
              </a:rPr>
              <a:pPr fontAlgn="base">
                <a:spcBef>
                  <a:spcPct val="0"/>
                </a:spcBef>
                <a:spcAft>
                  <a:spcPct val="0"/>
                </a:spcAft>
              </a:pPr>
              <a:t>26</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most important defect for us as lockpickers is the misalignment of the pin holes.</a:t>
            </a:r>
          </a:p>
          <a:p>
            <a:pPr>
              <a:spcBef>
                <a:spcPct val="0"/>
              </a:spcBef>
            </a:pPr>
            <a:r>
              <a:rPr lang="en-US"/>
              <a:t>As the holes are drilled, they are fractions of a millimeter off center in a random deviation.</a:t>
            </a:r>
          </a:p>
          <a:p>
            <a:pPr>
              <a:spcBef>
                <a:spcPct val="0"/>
              </a:spcBef>
            </a:pPr>
            <a:r>
              <a:rPr lang="en-US"/>
              <a:t>This is an exaggeration, but the it shows the principle. The dotted line provides a reference to highlight the misalignment of the pin holes.</a:t>
            </a:r>
          </a:p>
          <a:p>
            <a:pPr>
              <a:spcBef>
                <a:spcPct val="0"/>
              </a:spcBef>
            </a:pPr>
            <a:r>
              <a:rPr lang="en-US"/>
              <a:t>All of the pin holes are going to be slightly off center one direction or another, but one of them will be MOST off center. This is where we start.</a:t>
            </a:r>
          </a:p>
          <a:p>
            <a:pPr>
              <a:spcBef>
                <a:spcPct val="0"/>
              </a:spcBef>
            </a:pPr>
            <a:r>
              <a:rPr lang="en-US"/>
              <a:t>Here’s why:</a:t>
            </a: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FFC3A6-DACB-4A5A-BB67-9E59AF852B8B}" type="slidenum">
              <a:rPr lang="en-US">
                <a:cs typeface="Arial" charset="0"/>
              </a:rPr>
              <a:pPr fontAlgn="base">
                <a:spcBef>
                  <a:spcPct val="0"/>
                </a:spcBef>
                <a:spcAft>
                  <a:spcPct val="0"/>
                </a:spcAft>
              </a:pPr>
              <a:t>27</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p:spPr>
      </p:sp>
      <p:sp>
        <p:nvSpPr>
          <p:cNvPr id="49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Let’s just consider the one pin that is most off center. (In the diagram on the last slight, it’s the 4</a:t>
            </a:r>
            <a:r>
              <a:rPr lang="en-US" baseline="30000"/>
              <a:t>th</a:t>
            </a:r>
            <a:r>
              <a:rPr lang="en-US"/>
              <a:t> pin. [You can have the audience answer this to make sure they’re tracking])</a:t>
            </a:r>
          </a:p>
          <a:p>
            <a:pPr>
              <a:spcBef>
                <a:spcPct val="0"/>
              </a:spcBef>
            </a:pPr>
            <a:r>
              <a:rPr lang="en-US"/>
              <a:t>As we’ve seen, if you try to turn a lock plug without a key, it doesn’t open, but something happens.</a:t>
            </a:r>
          </a:p>
          <a:p>
            <a:pPr>
              <a:spcBef>
                <a:spcPct val="0"/>
              </a:spcBef>
            </a:pPr>
            <a:r>
              <a:rPr lang="en-US"/>
              <a:t>The plug has a little bit of play before it stops.</a:t>
            </a:r>
          </a:p>
          <a:p>
            <a:pPr>
              <a:spcBef>
                <a:spcPct val="0"/>
              </a:spcBef>
            </a:pPr>
            <a:r>
              <a:rPr lang="en-US"/>
              <a:t>What is it stopping against? The first thing it runs into is the most out of line pin. </a:t>
            </a:r>
          </a:p>
          <a:p>
            <a:pPr>
              <a:spcBef>
                <a:spcPct val="0"/>
              </a:spcBef>
            </a:pPr>
            <a:r>
              <a:rPr lang="en-US"/>
              <a:t>So it stands to reason that if we move that pin out of the way, it will be able to continue turning.</a:t>
            </a:r>
          </a:p>
        </p:txBody>
      </p:sp>
      <p:sp>
        <p:nvSpPr>
          <p:cNvPr id="49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864378-9E8A-446B-AFA4-5AC59217ACA6}" type="slidenum">
              <a:rPr lang="en-US">
                <a:cs typeface="Arial" charset="0"/>
              </a:rPr>
              <a:pPr fontAlgn="base">
                <a:spcBef>
                  <a:spcPct val="0"/>
                </a:spcBef>
                <a:spcAft>
                  <a:spcPct val="0"/>
                </a:spcAft>
              </a:pPr>
              <a:t>28</a:t>
            </a:fld>
            <a:endParaRPr lang="en-US">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To move the driver pin out of the way, we use a pick to push up on the key pin (red pin).</a:t>
            </a:r>
          </a:p>
          <a:p>
            <a:pPr>
              <a:spcBef>
                <a:spcPct val="0"/>
              </a:spcBef>
            </a:pPr>
            <a:r>
              <a:rPr lang="en-US"/>
              <a:t>Once the driver pin is high enough that it’s out of the way, the plug turns ever so slightly.</a:t>
            </a:r>
          </a:p>
          <a:p>
            <a:pPr>
              <a:spcBef>
                <a:spcPct val="0"/>
              </a:spcBef>
            </a:pPr>
            <a:r>
              <a:rPr lang="en-US"/>
              <a:t>Now the hole that the driver pin went up through is no longer there.</a:t>
            </a:r>
          </a:p>
          <a:p>
            <a:pPr>
              <a:spcBef>
                <a:spcPct val="0"/>
              </a:spcBef>
            </a:pPr>
            <a:r>
              <a:rPr lang="en-US"/>
              <a:t>The driver pin is trapped; it can’t go back the way it came.</a:t>
            </a:r>
          </a:p>
          <a:p>
            <a:pPr>
              <a:spcBef>
                <a:spcPct val="0"/>
              </a:spcBef>
            </a:pPr>
            <a:r>
              <a:rPr lang="en-US"/>
              <a:t>This is setting a pin, and once you’ve set a pin you can basically forget about it as long as you keep a little bit of turning tension on the plug. </a:t>
            </a:r>
          </a:p>
        </p:txBody>
      </p:sp>
      <p:sp>
        <p:nvSpPr>
          <p:cNvPr id="51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316A05-3FF7-4E2B-B317-488066E80B85}" type="slidenum">
              <a:rPr lang="en-US">
                <a:cs typeface="Arial" charset="0"/>
              </a:rPr>
              <a:pPr fontAlgn="base">
                <a:spcBef>
                  <a:spcPct val="0"/>
                </a:spcBef>
                <a:spcAft>
                  <a:spcPct val="0"/>
                </a:spcAft>
              </a:pPr>
              <a:t>29</a:t>
            </a:fld>
            <a:endParaRPr lang="en-US">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key pin is isolated from the spring. </a:t>
            </a:r>
          </a:p>
        </p:txBody>
      </p:sp>
      <p:sp>
        <p:nvSpPr>
          <p:cNvPr id="53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231767-606F-47A1-80A3-67F3795A0E67}" type="slidenum">
              <a:rPr lang="en-US">
                <a:cs typeface="Arial" charset="0"/>
              </a:rPr>
              <a:pPr fontAlgn="base">
                <a:spcBef>
                  <a:spcPct val="0"/>
                </a:spcBef>
                <a:spcAft>
                  <a:spcPct val="0"/>
                </a:spcAft>
              </a:pPr>
              <a:t>30</a:t>
            </a:fld>
            <a:endParaRPr lang="en-US">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Don’t replace one problem with another.</a:t>
            </a:r>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CFCEC1-9AA9-4473-8B7C-85A7FACF09D0}" type="slidenum">
              <a:rPr lang="en-US">
                <a:cs typeface="Arial" charset="0"/>
              </a:rPr>
              <a:pPr fontAlgn="base">
                <a:spcBef>
                  <a:spcPct val="0"/>
                </a:spcBef>
                <a:spcAft>
                  <a:spcPct val="0"/>
                </a:spcAft>
              </a:pPr>
              <a:t>32</a:t>
            </a:fld>
            <a:endParaRPr lang="en-US">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 talked about what the pick does, now we talk about what the tension tool does.</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37311E-6F54-43C5-8EBB-1FD310F02965}" type="slidenum">
              <a:rPr lang="en-US">
                <a:cs typeface="Arial" charset="0"/>
              </a:rPr>
              <a:pPr fontAlgn="base">
                <a:spcBef>
                  <a:spcPct val="0"/>
                </a:spcBef>
                <a:spcAft>
                  <a:spcPct val="0"/>
                </a:spcAft>
              </a:pPr>
              <a:t>34</a:t>
            </a:fld>
            <a:endParaRPr lang="en-US">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Different sizes fit in different keyways; if the tool you’re using doesn’t sit well, try another one.</a:t>
            </a: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AC3F72-25BD-4506-8205-BC6495D24EEE}" type="slidenum">
              <a:rPr lang="en-US">
                <a:cs typeface="Arial" charset="0"/>
              </a:rPr>
              <a:pPr fontAlgn="base">
                <a:spcBef>
                  <a:spcPct val="0"/>
                </a:spcBef>
                <a:spcAft>
                  <a:spcPct val="0"/>
                </a:spcAft>
              </a:pPr>
              <a:t>35</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VENUE locks!</a:t>
            </a:r>
          </a:p>
          <a:p>
            <a:pPr>
              <a:spcBef>
                <a:spcPct val="0"/>
              </a:spcBef>
            </a:pPr>
            <a:r>
              <a:rPr lang="en-US"/>
              <a:t>Legal reasons, but also moral reasons. We teach ethical lockpicking. </a:t>
            </a:r>
          </a:p>
        </p:txBody>
      </p:sp>
      <p:sp>
        <p:nvSpPr>
          <p:cNvPr id="11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D5D13D-1D3A-4480-A5AC-782C4CADDA4B}" type="slidenum">
              <a:rPr lang="en-US">
                <a:cs typeface="Arial" charset="0"/>
              </a:rPr>
              <a:pPr fontAlgn="base">
                <a:spcBef>
                  <a:spcPct val="0"/>
                </a:spcBef>
                <a:spcAft>
                  <a:spcPct val="0"/>
                </a:spcAft>
              </a:pPr>
              <a:t>2</a:t>
            </a:fld>
            <a:endParaRPr lang="en-US">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DON’T BEND MY TOOLS!</a:t>
            </a: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CC6525-184D-4A61-B5E7-C0AD9ACE9CFB}" type="slidenum">
              <a:rPr lang="en-US">
                <a:cs typeface="Arial" charset="0"/>
              </a:rPr>
              <a:pPr fontAlgn="base">
                <a:spcBef>
                  <a:spcPct val="0"/>
                </a:spcBef>
                <a:spcAft>
                  <a:spcPct val="0"/>
                </a:spcAft>
              </a:pPr>
              <a:t>42</a:t>
            </a:fld>
            <a:endParaRPr lang="en-US">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If you like to do the rocking lifting style, be careful not to use the pick as a crowbar.</a:t>
            </a:r>
          </a:p>
          <a:p>
            <a:pPr>
              <a:spcBef>
                <a:spcPct val="0"/>
              </a:spcBef>
            </a:pPr>
            <a:r>
              <a:rPr lang="en-US"/>
              <a:t>If it’s not lifting with gentle pressure, something isn’t right (probably too much turning pressure or already overset) and cranking harder won’t help.</a:t>
            </a:r>
          </a:p>
          <a:p>
            <a:pPr>
              <a:spcBef>
                <a:spcPct val="0"/>
              </a:spcBef>
            </a:pPr>
            <a:r>
              <a:rPr lang="en-US"/>
              <a:t>Don’t make the bunny cry. </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E65197-90D2-4710-AC20-9B6B3E09B1F1}" type="slidenum">
              <a:rPr lang="en-US">
                <a:cs typeface="Arial" charset="0"/>
              </a:rPr>
              <a:pPr fontAlgn="base">
                <a:spcBef>
                  <a:spcPct val="0"/>
                </a:spcBef>
                <a:spcAft>
                  <a:spcPct val="0"/>
                </a:spcAft>
              </a:pPr>
              <a:t>45</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 hook/finger is great for hitting individual pins very specifically, but it pretty much forces you to release and reengage with each new pin.</a:t>
            </a:r>
          </a:p>
          <a:p>
            <a:pPr>
              <a:spcBef>
                <a:spcPct val="0"/>
              </a:spcBef>
            </a:pPr>
            <a:r>
              <a:rPr lang="en-US"/>
              <a:t>The half diamond pick is a nice compromise because you can both individually pick but also move fairly smoothly from one to the other.</a:t>
            </a:r>
          </a:p>
          <a:p>
            <a:pPr>
              <a:spcBef>
                <a:spcPct val="0"/>
              </a:spcBef>
            </a:pPr>
            <a:r>
              <a:rPr lang="en-US"/>
              <a:t>The advantage is you move more easily, the disadvantage is it may make it just a little bit more difficult to keep track of which pin you’re on.</a:t>
            </a:r>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276844-7644-49B0-B174-7182D8C867ED}" type="slidenum">
              <a:rPr lang="en-US">
                <a:cs typeface="Arial" charset="0"/>
              </a:rPr>
              <a:pPr fontAlgn="base">
                <a:spcBef>
                  <a:spcPct val="0"/>
                </a:spcBef>
                <a:spcAft>
                  <a:spcPct val="0"/>
                </a:spcAft>
              </a:pPr>
              <a:t>46</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Whenever you encounter a new lock, a great first step is to count the pins.</a:t>
            </a:r>
          </a:p>
          <a:p>
            <a:pPr>
              <a:spcBef>
                <a:spcPct val="0"/>
              </a:spcBef>
            </a:pPr>
            <a:r>
              <a:rPr lang="en-US"/>
              <a:t>This will give you an idea of how difficult the lock is, as well as where the pins are and what they sound like.</a:t>
            </a:r>
          </a:p>
          <a:p>
            <a:pPr>
              <a:spcBef>
                <a:spcPct val="0"/>
              </a:spcBef>
            </a:pPr>
            <a:r>
              <a:rPr lang="en-US"/>
              <a:t>You’ll need a tool with a flat back on it, which usually means a half diamond.</a:t>
            </a:r>
          </a:p>
          <a:p>
            <a:pPr>
              <a:spcBef>
                <a:spcPct val="0"/>
              </a:spcBef>
            </a:pPr>
            <a:r>
              <a:rPr lang="en-US"/>
              <a:t>Shove it all the way to the back of the lock.</a:t>
            </a:r>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6E11ED-C208-4161-9FD2-CB21BB5C5F5C}" type="slidenum">
              <a:rPr lang="en-US">
                <a:cs typeface="Arial" charset="0"/>
              </a:rPr>
              <a:pPr fontAlgn="base">
                <a:spcBef>
                  <a:spcPct val="0"/>
                </a:spcBef>
                <a:spcAft>
                  <a:spcPct val="0"/>
                </a:spcAft>
              </a:pPr>
              <a:t>47</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Then live the whole thing upward together like a tray, lifting all the pins and compressing all the springs.</a:t>
            </a:r>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8ADDE6-3FB8-4253-82EA-9FC534D0BBF2}" type="slidenum">
              <a:rPr lang="en-US">
                <a:cs typeface="Arial" charset="0"/>
              </a:rPr>
              <a:pPr fontAlgn="base">
                <a:spcBef>
                  <a:spcPct val="0"/>
                </a:spcBef>
                <a:spcAft>
                  <a:spcPct val="0"/>
                </a:spcAft>
              </a:pPr>
              <a:t>48</a:t>
            </a:fld>
            <a:endParaRPr lang="en-US">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Once all of the pins are lifted and all of the springs are loaded, be ready to listen and feel.</a:t>
            </a:r>
          </a:p>
          <a:p>
            <a:pPr>
              <a:spcBef>
                <a:spcPct val="0"/>
              </a:spcBef>
            </a:pPr>
            <a:r>
              <a:rPr lang="en-US"/>
              <a:t>Maybe hold it up to your ear.</a:t>
            </a:r>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FF8ED0-E90C-4534-A6A5-7D87A1277444}" type="slidenum">
              <a:rPr lang="en-US">
                <a:cs typeface="Arial" charset="0"/>
              </a:rPr>
              <a:pPr fontAlgn="base">
                <a:spcBef>
                  <a:spcPct val="0"/>
                </a:spcBef>
                <a:spcAft>
                  <a:spcPct val="0"/>
                </a:spcAft>
              </a:pPr>
              <a:t>49</a:t>
            </a:fld>
            <a:endParaRPr lang="en-US">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Carefully draw the pick out of the lock.</a:t>
            </a:r>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64D943-063A-46DF-B64F-1EF4B05EAD7D}" type="slidenum">
              <a:rPr lang="en-US">
                <a:cs typeface="Arial" charset="0"/>
              </a:rPr>
              <a:pPr fontAlgn="base">
                <a:spcBef>
                  <a:spcPct val="0"/>
                </a:spcBef>
                <a:spcAft>
                  <a:spcPct val="0"/>
                </a:spcAft>
              </a:pPr>
              <a:t>50</a:t>
            </a:fld>
            <a:endParaRPr lang="en-US">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As you slide off each pin, the spring will expand, shooting the pins down to the bottom of the lock with a snap that you can hear and feel.</a:t>
            </a:r>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302848-F111-4F2C-AD2B-AECDF6E3EA9C}" type="slidenum">
              <a:rPr lang="en-US">
                <a:cs typeface="Arial" charset="0"/>
              </a:rPr>
              <a:pPr fontAlgn="base">
                <a:spcBef>
                  <a:spcPct val="0"/>
                </a:spcBef>
                <a:spcAft>
                  <a:spcPct val="0"/>
                </a:spcAft>
              </a:pPr>
              <a:t>51</a:t>
            </a:fld>
            <a:endParaRPr lang="en-US">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514CB1-135F-4CA1-BA8E-5793799A1409}" type="slidenum">
              <a:rPr lang="en-US">
                <a:cs typeface="Arial" charset="0"/>
              </a:rPr>
              <a:pPr fontAlgn="base">
                <a:spcBef>
                  <a:spcPct val="0"/>
                </a:spcBef>
                <a:spcAft>
                  <a:spcPct val="0"/>
                </a:spcAft>
              </a:pPr>
              <a:t>80</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Engage with the lock. Love the lock. </a:t>
            </a:r>
          </a:p>
          <a:p>
            <a:pPr>
              <a:spcBef>
                <a:spcPct val="0"/>
              </a:spcBef>
            </a:pPr>
            <a:r>
              <a:rPr lang="en-US" dirty="0"/>
              <a:t>Bump keys</a:t>
            </a:r>
          </a:p>
        </p:txBody>
      </p:sp>
      <p:sp>
        <p:nvSpPr>
          <p:cNvPr id="4" name="Slide Number Placeholder 3"/>
          <p:cNvSpPr>
            <a:spLocks noGrp="1"/>
          </p:cNvSpPr>
          <p:nvPr>
            <p:ph type="sldNum" sz="quarter" idx="10"/>
          </p:nvPr>
        </p:nvSpPr>
        <p:spPr/>
        <p:txBody>
          <a:bodyPr/>
          <a:lstStyle/>
          <a:p>
            <a:pPr>
              <a:defRPr/>
            </a:pPr>
            <a:fld id="{3CF57D98-2D76-4C11-92A3-EE52D518822F}" type="slidenum">
              <a:rPr lang="en-US" smtClean="0"/>
              <a:pPr>
                <a:defRPr/>
              </a:pPr>
              <a:t>5</a:t>
            </a:fld>
            <a:endParaRPr lang="en-US"/>
          </a:p>
        </p:txBody>
      </p:sp>
    </p:spTree>
    <p:extLst>
      <p:ext uri="{BB962C8B-B14F-4D97-AF65-F5344CB8AC3E}">
        <p14:creationId xmlns:p14="http://schemas.microsoft.com/office/powerpoint/2010/main" val="191021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Two tools. Not one. Not three. Not a screwdriver and a pen knife. Two tools. More on this later.</a:t>
            </a:r>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11D2AC-EDF8-4422-A2DE-C595008FD975}"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We call the key pin and the driver pin together a “pin stack” because it’s, well, a stack. Of pins.</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216FDB-4A64-485E-BBC8-056E2822A14F}" type="slidenum">
              <a:rPr lang="en-US">
                <a:cs typeface="Arial" charset="0"/>
              </a:rPr>
              <a:pPr fontAlgn="base">
                <a:spcBef>
                  <a:spcPct val="0"/>
                </a:spcBef>
                <a:spcAft>
                  <a:spcPct val="0"/>
                </a:spcAft>
              </a:pPr>
              <a:t>17</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Plug moves a bit, but not much. How far? Only until it gets stopped by the driver pin. That’s the driver pin’s job: Stop the plug from turning unless the driver pin has been pushed to the right height. What usually pushes the pin stack up so the driver pin is at the right height?  Yeah, the key.</a:t>
            </a:r>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EDDBA3-198F-4F38-8081-6771FA985AD0}"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This is a lock at rest, without a key in it, and with the driver pins stuck halfway between the plug and the housing, blocking the plug from turning.</a:t>
            </a:r>
          </a:p>
          <a:p>
            <a:pPr>
              <a:spcBef>
                <a:spcPct val="0"/>
              </a:spcBef>
            </a:pPr>
            <a:r>
              <a:rPr lang="en-US"/>
              <a:t>As you can see, all of the driver pins are the same size (height), but all of the key pins are different heights.</a:t>
            </a:r>
          </a:p>
          <a:p>
            <a:pPr>
              <a:spcBef>
                <a:spcPct val="0"/>
              </a:spcBef>
            </a:pPr>
            <a:r>
              <a:rPr lang="en-US"/>
              <a:t>This is what makes each lock take a different key, because only a key cut to make up for the varying heights of the key pins can even out the differences and create a clear uninterrupted shear line.</a:t>
            </a:r>
          </a:p>
          <a:p>
            <a:pPr>
              <a:spcBef>
                <a:spcPct val="0"/>
              </a:spcBef>
            </a:pPr>
            <a:endParaRPr lang="en-US"/>
          </a:p>
          <a:p>
            <a:pPr>
              <a:spcBef>
                <a:spcPct val="0"/>
              </a:spcBef>
            </a:pPr>
            <a:r>
              <a:rPr lang="en-US"/>
              <a:t>(Note: The pins don’t fall all the way down to the bottom of the lock because the drilled hole that each pin is in tapers to the bottom so that the key can get in but the pin can’t get out. Go back and look at the previous slide to see how this works.)</a:t>
            </a:r>
          </a:p>
        </p:txBody>
      </p:sp>
      <p:sp>
        <p:nvSpPr>
          <p:cNvPr id="337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964CFE-5901-4530-9FD9-634C05E32108}"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Unlike horseshoes and hand grenades, close doesn’t count here. Only when every pin stack is moved to the right height</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152251-87DE-462B-9315-23361E56C9A2}" type="slidenum">
              <a:rPr lang="en-US">
                <a:cs typeface="Arial" charset="0"/>
              </a:rPr>
              <a:pPr fontAlgn="base">
                <a:spcBef>
                  <a:spcPct val="0"/>
                </a:spcBef>
                <a:spcAft>
                  <a:spcPct val="0"/>
                </a:spcAft>
              </a:pPr>
              <a:t>22</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Replaced one problem with another.</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1585AE-DA4C-4BAF-8481-D37A4B17E433}" type="slidenum">
              <a:rPr lang="en-US">
                <a:cs typeface="Arial" charset="0"/>
              </a:rPr>
              <a:pPr fontAlgn="base">
                <a:spcBef>
                  <a:spcPct val="0"/>
                </a:spcBef>
                <a:spcAft>
                  <a:spcPct val="0"/>
                </a:spcAft>
              </a:pPr>
              <a:t>23</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 ACTIVE">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6858000"/>
          </a:xfrm>
          <a:prstGeom prst="rect">
            <a:avLst/>
          </a:prstGeom>
          <a:solidFill>
            <a:srgbClr val="A00C0C"/>
          </a:solidFill>
          <a:ln>
            <a:noFill/>
          </a:ln>
          <a:effectLst/>
        </p:spPr>
        <p:txBody>
          <a:bodyPr wrap="none" anchor="ctr"/>
          <a:lstStyle/>
          <a:p>
            <a:pPr fontAlgn="auto">
              <a:spcBef>
                <a:spcPts val="0"/>
              </a:spcBef>
              <a:spcAft>
                <a:spcPts val="0"/>
              </a:spcAft>
              <a:defRPr/>
            </a:pPr>
            <a:endParaRPr lang="en-US">
              <a:latin typeface="+mn-lt"/>
              <a:cs typeface="+mn-cs"/>
            </a:endParaRPr>
          </a:p>
        </p:txBody>
      </p:sp>
      <p:pic>
        <p:nvPicPr>
          <p:cNvPr id="4" name="Picture 3"/>
          <p:cNvPicPr>
            <a:picLocks noChangeAspect="1" noChangeArrowheads="1"/>
          </p:cNvPicPr>
          <p:nvPr userDrawn="1"/>
        </p:nvPicPr>
        <p:blipFill>
          <a:blip r:embed="rId2"/>
          <a:srcRect/>
          <a:stretch>
            <a:fillRect/>
          </a:stretch>
        </p:blipFill>
        <p:spPr bwMode="auto">
          <a:xfrm>
            <a:off x="919163" y="1477963"/>
            <a:ext cx="7304087" cy="4213225"/>
          </a:xfrm>
          <a:prstGeom prst="rect">
            <a:avLst/>
          </a:prstGeom>
          <a:noFill/>
          <a:ln w="9525">
            <a:noFill/>
            <a:miter lim="800000"/>
            <a:headEnd/>
            <a:tailEnd/>
          </a:ln>
        </p:spPr>
      </p:pic>
      <p:sp>
        <p:nvSpPr>
          <p:cNvPr id="6" name="Title 1"/>
          <p:cNvSpPr>
            <a:spLocks noGrp="1"/>
          </p:cNvSpPr>
          <p:nvPr>
            <p:ph type="ctrTitle"/>
          </p:nvPr>
        </p:nvSpPr>
        <p:spPr>
          <a:xfrm>
            <a:off x="685800" y="533400"/>
            <a:ext cx="7772400" cy="765175"/>
          </a:xfrm>
          <a:prstGeom prst="rect">
            <a:avLst/>
          </a:prstGeom>
        </p:spPr>
        <p:txBody>
          <a:bodyPr/>
          <a:lstStyle>
            <a:lvl1pPr>
              <a:defRPr sz="4400" b="1">
                <a:solidFill>
                  <a:schemeClr val="bg1"/>
                </a:solidFill>
                <a:latin typeface="Acid" pitchFamily="50" charset="0"/>
              </a:defRPr>
            </a:lvl1pPr>
          </a:lstStyle>
          <a:p>
            <a:r>
              <a:rPr lang="en-US" dirty="0"/>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ical Slide - ACTIVE">
    <p:spTree>
      <p:nvGrpSpPr>
        <p:cNvPr id="1" name=""/>
        <p:cNvGrpSpPr/>
        <p:nvPr/>
      </p:nvGrpSpPr>
      <p:grpSpPr>
        <a:xfrm>
          <a:off x="0" y="0"/>
          <a:ext cx="0" cy="0"/>
          <a:chOff x="0" y="0"/>
          <a:chExt cx="0" cy="0"/>
        </a:xfrm>
      </p:grpSpPr>
      <p:cxnSp>
        <p:nvCxnSpPr>
          <p:cNvPr id="4" name="Straight Connector 12"/>
          <p:cNvCxnSpPr/>
          <p:nvPr userDrawn="1"/>
        </p:nvCxnSpPr>
        <p:spPr>
          <a:xfrm>
            <a:off x="69850" y="609600"/>
            <a:ext cx="9018588" cy="0"/>
          </a:xfrm>
          <a:prstGeom prst="line">
            <a:avLst/>
          </a:prstGeom>
        </p:spPr>
        <p:style>
          <a:lnRef idx="3">
            <a:schemeClr val="accent2"/>
          </a:lnRef>
          <a:fillRef idx="0">
            <a:schemeClr val="accent2"/>
          </a:fillRef>
          <a:effectRef idx="2">
            <a:schemeClr val="accent2"/>
          </a:effectRef>
          <a:fontRef idx="minor">
            <a:schemeClr val="tx1"/>
          </a:fontRef>
        </p:style>
      </p:cxnSp>
      <p:sp>
        <p:nvSpPr>
          <p:cNvPr id="5" name="Rectangle 13"/>
          <p:cNvSpPr/>
          <p:nvPr userDrawn="1"/>
        </p:nvSpPr>
        <p:spPr>
          <a:xfrm>
            <a:off x="0" y="6477000"/>
            <a:ext cx="9144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6" name="Picture 14"/>
          <p:cNvPicPr>
            <a:picLocks noChangeAspect="1" noChangeArrowheads="1"/>
          </p:cNvPicPr>
          <p:nvPr userDrawn="1"/>
        </p:nvPicPr>
        <p:blipFill>
          <a:blip r:embed="rId2"/>
          <a:srcRect/>
          <a:stretch>
            <a:fillRect/>
          </a:stretch>
        </p:blipFill>
        <p:spPr bwMode="auto">
          <a:xfrm>
            <a:off x="28575" y="6488113"/>
            <a:ext cx="1047750" cy="381000"/>
          </a:xfrm>
          <a:prstGeom prst="rect">
            <a:avLst/>
          </a:prstGeom>
          <a:noFill/>
          <a:ln w="9525">
            <a:noFill/>
            <a:miter lim="800000"/>
            <a:headEnd/>
            <a:tailEnd/>
          </a:ln>
        </p:spPr>
      </p:pic>
      <p:sp>
        <p:nvSpPr>
          <p:cNvPr id="7" name="TextBox 15"/>
          <p:cNvSpPr txBox="1"/>
          <p:nvPr userDrawn="1"/>
        </p:nvSpPr>
        <p:spPr>
          <a:xfrm>
            <a:off x="6704013" y="6559550"/>
            <a:ext cx="2438400" cy="330200"/>
          </a:xfrm>
          <a:prstGeom prst="rect">
            <a:avLst/>
          </a:prstGeom>
          <a:noFill/>
        </p:spPr>
        <p:txBody>
          <a:bodyPr>
            <a:spAutoFit/>
          </a:bodyPr>
          <a:lstStyle/>
          <a:p>
            <a:pPr algn="r" fontAlgn="auto">
              <a:lnSpc>
                <a:spcPts val="1600"/>
              </a:lnSpc>
              <a:spcBef>
                <a:spcPts val="0"/>
              </a:spcBef>
              <a:spcAft>
                <a:spcPts val="0"/>
              </a:spcAft>
              <a:defRPr/>
            </a:pPr>
            <a:r>
              <a:rPr lang="en-US" sz="3200" b="1" dirty="0">
                <a:solidFill>
                  <a:schemeClr val="bg1">
                    <a:lumMod val="85000"/>
                  </a:schemeClr>
                </a:solidFill>
                <a:latin typeface="Agency FB" charset="0"/>
                <a:cs typeface="+mn-cs"/>
              </a:rPr>
              <a:t>http://toool.us</a:t>
            </a:r>
          </a:p>
        </p:txBody>
      </p:sp>
      <p:sp>
        <p:nvSpPr>
          <p:cNvPr id="11" name="Title 1"/>
          <p:cNvSpPr>
            <a:spLocks noGrp="1"/>
          </p:cNvSpPr>
          <p:nvPr>
            <p:ph type="title"/>
          </p:nvPr>
        </p:nvSpPr>
        <p:spPr>
          <a:xfrm>
            <a:off x="69220" y="0"/>
            <a:ext cx="9019520" cy="685800"/>
          </a:xfrm>
          <a:prstGeom prst="rect">
            <a:avLst/>
          </a:prstGeom>
        </p:spPr>
        <p:txBody>
          <a:bodyPr/>
          <a:lstStyle>
            <a:lvl1pPr algn="l">
              <a:defRPr sz="4200" b="1">
                <a:latin typeface="Agency FB" charset="0"/>
              </a:defRPr>
            </a:lvl1pPr>
          </a:lstStyle>
          <a:p>
            <a:r>
              <a:rPr lang="en-US" dirty="0"/>
              <a:t>Click to edit Master title style</a:t>
            </a:r>
          </a:p>
        </p:txBody>
      </p:sp>
      <p:sp>
        <p:nvSpPr>
          <p:cNvPr id="12" name="Content Placeholder 2"/>
          <p:cNvSpPr>
            <a:spLocks noGrp="1"/>
          </p:cNvSpPr>
          <p:nvPr>
            <p:ph idx="1"/>
          </p:nvPr>
        </p:nvSpPr>
        <p:spPr>
          <a:xfrm>
            <a:off x="228600" y="1066800"/>
            <a:ext cx="8763000" cy="5257800"/>
          </a:xfrm>
          <a:prstGeom prst="rect">
            <a:avLst/>
          </a:prstGeom>
        </p:spPr>
        <p:txBody>
          <a:bodyPr/>
          <a:lstStyle>
            <a:lvl1pPr marL="233363" indent="-227013">
              <a:defRPr sz="4000">
                <a:latin typeface="Agency FB" charset="0"/>
              </a:defRPr>
            </a:lvl1pPr>
            <a:lvl2pPr marL="568325" indent="-284163">
              <a:defRPr sz="3800">
                <a:latin typeface="Agency FB" charset="0"/>
              </a:defRPr>
            </a:lvl2pPr>
            <a:lvl3pPr marL="796925" indent="-228600">
              <a:defRPr sz="3600">
                <a:latin typeface="Agency FB" charset="0"/>
              </a:defRPr>
            </a:lvl3pPr>
            <a:lvl4pPr marL="1089025" indent="-228600">
              <a:defRPr>
                <a:latin typeface="Acid" pitchFamily="50" charset="0"/>
              </a:defRPr>
            </a:lvl4pPr>
            <a:lvl5pPr marL="1373188" indent="-228600">
              <a:defRPr>
                <a:latin typeface="Acid"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9144000" cy="6858000"/>
          </a:xfrm>
          <a:prstGeom prst="rect">
            <a:avLst/>
          </a:prstGeom>
          <a:solidFill>
            <a:schemeClr val="bg1">
              <a:lumMod val="75000"/>
            </a:schemeClr>
          </a:solidFill>
          <a:ln w="9525">
            <a:solidFill>
              <a:schemeClr val="bg1">
                <a:lumMod val="75000"/>
              </a:schemeClr>
            </a:solidFill>
            <a:miter lim="800000"/>
            <a:headEnd/>
            <a:tailEnd/>
          </a:ln>
          <a:effectLst/>
          <a:extLst/>
        </p:spPr>
        <p:txBody>
          <a:bodyPr wrap="none" anchor="ctr"/>
          <a:lstStyle/>
          <a:p>
            <a:pPr fontAlgn="auto">
              <a:spcBef>
                <a:spcPts val="0"/>
              </a:spcBef>
              <a:spcAft>
                <a:spcPts val="0"/>
              </a:spcAft>
              <a:defRPr/>
            </a:pPr>
            <a:endParaRPr lang="en-US">
              <a:latin typeface="+mn-lt"/>
              <a:cs typeface="+mn-cs"/>
            </a:endParaRPr>
          </a:p>
        </p:txBody>
      </p:sp>
      <p:pic>
        <p:nvPicPr>
          <p:cNvPr id="4" name="Picture 3"/>
          <p:cNvPicPr>
            <a:picLocks noChangeAspect="1" noChangeArrowheads="1"/>
          </p:cNvPicPr>
          <p:nvPr userDrawn="1"/>
        </p:nvPicPr>
        <p:blipFill>
          <a:blip r:embed="rId2"/>
          <a:srcRect/>
          <a:stretch>
            <a:fillRect/>
          </a:stretch>
        </p:blipFill>
        <p:spPr bwMode="auto">
          <a:xfrm>
            <a:off x="919163" y="1477963"/>
            <a:ext cx="7304087" cy="4213225"/>
          </a:xfrm>
          <a:prstGeom prst="rect">
            <a:avLst/>
          </a:prstGeom>
          <a:noFill/>
          <a:ln w="9525">
            <a:noFill/>
            <a:miter lim="800000"/>
            <a:headEnd/>
            <a:tailEnd/>
          </a:ln>
        </p:spPr>
      </p:pic>
      <p:sp>
        <p:nvSpPr>
          <p:cNvPr id="6" name="Title 1"/>
          <p:cNvSpPr>
            <a:spLocks noGrp="1"/>
          </p:cNvSpPr>
          <p:nvPr>
            <p:ph type="ctrTitle"/>
          </p:nvPr>
        </p:nvSpPr>
        <p:spPr>
          <a:xfrm>
            <a:off x="685800" y="533400"/>
            <a:ext cx="7772400" cy="765175"/>
          </a:xfrm>
          <a:prstGeom prst="rect">
            <a:avLst/>
          </a:prstGeom>
        </p:spPr>
        <p:txBody>
          <a:bodyPr/>
          <a:lstStyle>
            <a:lvl1pPr>
              <a:defRPr b="1">
                <a:solidFill>
                  <a:schemeClr val="bg1"/>
                </a:solidFill>
                <a:latin typeface="Acid" pitchFamily="50"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_media/lifting_picking.avi"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hyperlink" Target="http://blackbag.nl/" TargetMode="External"/><Relationship Id="rId3" Type="http://schemas.openxmlformats.org/officeDocument/2006/relationships/hyperlink" Target="https://encrypted.google.com/search?q=lockpicking" TargetMode="External"/><Relationship Id="rId7" Type="http://schemas.openxmlformats.org/officeDocument/2006/relationships/hyperlink" Target="http://toool.nl/" TargetMode="External"/><Relationship Id="rId12" Type="http://schemas.openxmlformats.org/officeDocument/2006/relationships/image" Target="../media/image91.png"/><Relationship Id="rId2" Type="http://schemas.openxmlformats.org/officeDocument/2006/relationships/hyperlink" Target="http://youtube.com/" TargetMode="External"/><Relationship Id="rId1" Type="http://schemas.openxmlformats.org/officeDocument/2006/relationships/slideLayout" Target="../slideLayouts/slideLayout2.xml"/><Relationship Id="rId6" Type="http://schemas.openxmlformats.org/officeDocument/2006/relationships/hyperlink" Target="http://toool.us/" TargetMode="External"/><Relationship Id="rId11" Type="http://schemas.openxmlformats.org/officeDocument/2006/relationships/image" Target="../media/image90.png"/><Relationship Id="rId5" Type="http://schemas.openxmlformats.org/officeDocument/2006/relationships/hyperlink" Target="http://deviating.net/lockpicking/videos.html" TargetMode="External"/><Relationship Id="rId10" Type="http://schemas.openxmlformats.org/officeDocument/2006/relationships/image" Target="../media/image89.png"/><Relationship Id="rId4" Type="http://schemas.openxmlformats.org/officeDocument/2006/relationships/hyperlink" Target="http://connect.waag.org/toool" TargetMode="External"/><Relationship Id="rId9" Type="http://schemas.openxmlformats.org/officeDocument/2006/relationships/hyperlink" Target="http://deviating.net/" TargetMode="Externa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_media/lifting_picking.av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2"/>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6000">
                <a:latin typeface="Agency FB" pitchFamily="34" charset="0"/>
              </a:rPr>
              <a:t>Intro to Lockpicking</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Pin Tumbler Locks</a:t>
            </a:r>
          </a:p>
        </p:txBody>
      </p:sp>
      <p:pic>
        <p:nvPicPr>
          <p:cNvPr id="21506" name="Picture 2">
            <a:hlinkClick r:id="rId2" action="ppaction://hlinkfile"/>
          </p:cNvPr>
          <p:cNvPicPr>
            <a:picLocks noChangeAspect="1" noChangeArrowheads="1"/>
          </p:cNvPicPr>
          <p:nvPr/>
        </p:nvPicPr>
        <p:blipFill>
          <a:blip r:embed="rId3"/>
          <a:srcRect/>
          <a:stretch>
            <a:fillRect/>
          </a:stretch>
        </p:blipFill>
        <p:spPr bwMode="auto">
          <a:xfrm>
            <a:off x="1060450" y="968375"/>
            <a:ext cx="7016750" cy="5265738"/>
          </a:xfrm>
          <a:prstGeom prst="rect">
            <a:avLst/>
          </a:prstGeom>
          <a:noFill/>
          <a:ln w="9525">
            <a:noFill/>
            <a:miter lim="800000"/>
            <a:headEnd/>
            <a:tailEnd/>
          </a:ln>
        </p:spPr>
      </p:pic>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Content Placeholder 3"/>
          <p:cNvSpPr>
            <a:spLocks noGrp="1"/>
          </p:cNvSpPr>
          <p:nvPr>
            <p:ph idx="4294967295"/>
          </p:nvPr>
        </p:nvSpPr>
        <p:spPr bwMode="auto">
          <a:xfrm>
            <a:off x="228600" y="457200"/>
            <a:ext cx="8763000" cy="3429000"/>
          </a:xfrm>
          <a:prstGeom prst="rect">
            <a:avLst/>
          </a:prstGeom>
          <a:noFill/>
          <a:ln>
            <a:miter lim="800000"/>
            <a:headEnd/>
            <a:tailEnd/>
          </a:ln>
        </p:spPr>
        <p:txBody>
          <a:bodyPr/>
          <a:lstStyle/>
          <a:p>
            <a:pPr marL="282575" lvl="1" indent="0" algn="ctr">
              <a:buFont typeface="Arial" charset="0"/>
              <a:buNone/>
            </a:pPr>
            <a:r>
              <a:rPr lang="en-US" sz="4400" b="1">
                <a:solidFill>
                  <a:schemeClr val="bg1"/>
                </a:solidFill>
                <a:latin typeface="Acid" pitchFamily="50" charset="0"/>
              </a:rPr>
              <a:t>Questions</a:t>
            </a:r>
            <a:r>
              <a:rPr lang="en-US" sz="3700">
                <a:solidFill>
                  <a:schemeClr val="bg1"/>
                </a:solidFill>
                <a:latin typeface="Verdana" pitchFamily="34" charset="0"/>
              </a:rPr>
              <a:t>?</a:t>
            </a:r>
          </a:p>
        </p:txBody>
      </p:sp>
      <p:pic>
        <p:nvPicPr>
          <p:cNvPr id="165892" name="Picture 2">
            <a:hlinkClick r:id="rId2" action="ppaction://hlinksldjump"/>
          </p:cNvPr>
          <p:cNvPicPr>
            <a:picLocks noChangeAspect="1" noChangeArrowheads="1"/>
          </p:cNvPicPr>
          <p:nvPr/>
        </p:nvPicPr>
        <p:blipFill>
          <a:blip r:embed="rId3"/>
          <a:srcRect/>
          <a:stretch>
            <a:fillRect/>
          </a:stretch>
        </p:blipFill>
        <p:spPr bwMode="auto">
          <a:xfrm>
            <a:off x="1000125" y="1581150"/>
            <a:ext cx="7143750" cy="42862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ctrTitle" idx="4294967295"/>
          </p:nvPr>
        </p:nvSpPr>
        <p:spPr bwMode="auto">
          <a:xfrm>
            <a:off x="685800" y="533400"/>
            <a:ext cx="7772400" cy="765175"/>
          </a:xfrm>
          <a:prstGeom prst="rect">
            <a:avLst/>
          </a:prstGeom>
          <a:noFill/>
          <a:ln>
            <a:miter lim="800000"/>
            <a:headEnd/>
            <a:tailEnd/>
          </a:ln>
        </p:spPr>
        <p:txBody>
          <a:bodyPr/>
          <a:lstStyle/>
          <a:p>
            <a:r>
              <a:rPr lang="en-US" b="1">
                <a:solidFill>
                  <a:schemeClr val="bg1"/>
                </a:solidFill>
                <a:latin typeface="Acid" pitchFamily="50" charset="0"/>
              </a:rPr>
              <a:t>Resources for Learning More</a:t>
            </a: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Resources For Learning More</a:t>
            </a:r>
          </a:p>
        </p:txBody>
      </p:sp>
      <p:sp>
        <p:nvSpPr>
          <p:cNvPr id="167939" name="Content Placeholder 2"/>
          <p:cNvSpPr>
            <a:spLocks noGrp="1"/>
          </p:cNvSpPr>
          <p:nvPr>
            <p:ph idx="4294967295"/>
          </p:nvPr>
        </p:nvSpPr>
        <p:spPr bwMode="auto">
          <a:xfrm>
            <a:off x="228600" y="1066800"/>
            <a:ext cx="8763000" cy="5257800"/>
          </a:xfrm>
          <a:prstGeom prst="rect">
            <a:avLst/>
          </a:prstGeom>
          <a:noFill/>
          <a:ln>
            <a:miter lim="800000"/>
            <a:headEnd/>
            <a:tailEnd/>
          </a:ln>
        </p:spPr>
        <p:txBody>
          <a:bodyPr/>
          <a:lstStyle/>
          <a:p>
            <a:pPr marL="233363" indent="-227013"/>
            <a:r>
              <a:rPr lang="en-US">
                <a:latin typeface="Acid" pitchFamily="50" charset="0"/>
              </a:rPr>
              <a:t>Books</a:t>
            </a:r>
          </a:p>
          <a:p>
            <a:pPr marL="568325" lvl="1" indent="-284163"/>
            <a:r>
              <a:rPr lang="en-US" sz="2000" b="1" i="1">
                <a:latin typeface="Acid" pitchFamily="50" charset="0"/>
              </a:rPr>
              <a:t>Practical Lock Picking &amp; other books</a:t>
            </a:r>
            <a:r>
              <a:rPr lang="en-US" sz="2000" b="1">
                <a:latin typeface="Acid" pitchFamily="50" charset="0"/>
              </a:rPr>
              <a:t> </a:t>
            </a:r>
            <a:r>
              <a:rPr lang="en-US" sz="2000">
                <a:latin typeface="Acid" pitchFamily="50" charset="0"/>
              </a:rPr>
              <a:t>by Deviant Ollam</a:t>
            </a:r>
          </a:p>
          <a:p>
            <a:pPr marL="568325" lvl="1" indent="-284163"/>
            <a:r>
              <a:rPr lang="en-US" sz="2000" b="1" i="1">
                <a:latin typeface="Acid" pitchFamily="50" charset="0"/>
              </a:rPr>
              <a:t>High Security Mechanical Locks</a:t>
            </a:r>
            <a:r>
              <a:rPr lang="en-US" sz="2000" b="1">
                <a:latin typeface="Acid" pitchFamily="50" charset="0"/>
              </a:rPr>
              <a:t> </a:t>
            </a:r>
            <a:r>
              <a:rPr lang="en-US" sz="2000">
                <a:latin typeface="Acid" pitchFamily="50" charset="0"/>
              </a:rPr>
              <a:t>by Graham Pulford</a:t>
            </a:r>
          </a:p>
          <a:p>
            <a:pPr marL="568325" lvl="1" indent="-284163"/>
            <a:r>
              <a:rPr lang="en-US" sz="2000" b="1" i="1">
                <a:latin typeface="Acid" pitchFamily="50" charset="0"/>
              </a:rPr>
              <a:t>Locks, Safes, &amp; Security</a:t>
            </a:r>
            <a:r>
              <a:rPr lang="en-US" sz="2000" b="1">
                <a:latin typeface="Acid" pitchFamily="50" charset="0"/>
              </a:rPr>
              <a:t> </a:t>
            </a:r>
            <a:r>
              <a:rPr lang="en-US" sz="2000">
                <a:latin typeface="Acid" pitchFamily="50" charset="0"/>
              </a:rPr>
              <a:t>by Marc Tobias</a:t>
            </a:r>
          </a:p>
          <a:p>
            <a:pPr marL="233363" indent="-227013"/>
            <a:r>
              <a:rPr lang="en-US">
                <a:latin typeface="Acid" pitchFamily="50" charset="0"/>
              </a:rPr>
              <a:t>Videos</a:t>
            </a:r>
          </a:p>
          <a:p>
            <a:pPr marL="568325" lvl="1" indent="-284163"/>
            <a:r>
              <a:rPr lang="pt-BR" sz="2000" b="1">
                <a:latin typeface="Acid" pitchFamily="50" charset="0"/>
                <a:hlinkClick r:id="rId2"/>
              </a:rPr>
              <a:t>YouTube</a:t>
            </a:r>
            <a:r>
              <a:rPr lang="pt-BR" sz="2000" b="1">
                <a:latin typeface="Acid" pitchFamily="50" charset="0"/>
              </a:rPr>
              <a:t> </a:t>
            </a:r>
            <a:r>
              <a:rPr lang="pt-BR" sz="2000">
                <a:latin typeface="Acid" pitchFamily="50" charset="0"/>
              </a:rPr>
              <a:t>&amp;</a:t>
            </a:r>
            <a:r>
              <a:rPr lang="pt-BR" sz="2000" b="1">
                <a:latin typeface="Acid" pitchFamily="50" charset="0"/>
              </a:rPr>
              <a:t> </a:t>
            </a:r>
            <a:r>
              <a:rPr lang="pt-BR" sz="2000" b="1">
                <a:latin typeface="Acid" pitchFamily="50" charset="0"/>
                <a:hlinkClick r:id="rId3"/>
              </a:rPr>
              <a:t>Google</a:t>
            </a:r>
            <a:endParaRPr lang="pt-BR" sz="2000" b="1">
              <a:latin typeface="Acid" pitchFamily="50" charset="0"/>
            </a:endParaRPr>
          </a:p>
          <a:p>
            <a:pPr marL="568325" lvl="1" indent="-284163"/>
            <a:r>
              <a:rPr lang="pt-BR" sz="2000" b="1">
                <a:latin typeface="Acid" pitchFamily="50" charset="0"/>
                <a:hlinkClick r:id="rId4"/>
              </a:rPr>
              <a:t>http://connect.waag.org/toool</a:t>
            </a:r>
            <a:r>
              <a:rPr lang="pt-BR" sz="2000" b="1">
                <a:latin typeface="Acid" pitchFamily="50" charset="0"/>
              </a:rPr>
              <a:t>  </a:t>
            </a:r>
          </a:p>
          <a:p>
            <a:pPr marL="568325" lvl="1" indent="-284163"/>
            <a:r>
              <a:rPr lang="pt-BR" sz="2000" b="1">
                <a:latin typeface="Acid" pitchFamily="50" charset="0"/>
                <a:hlinkClick r:id="rId5"/>
              </a:rPr>
              <a:t>http://deviating.net/lockpicking/videos.html</a:t>
            </a:r>
            <a:r>
              <a:rPr lang="pt-BR" sz="2000" b="1">
                <a:latin typeface="Acid" pitchFamily="50" charset="0"/>
              </a:rPr>
              <a:t> </a:t>
            </a:r>
          </a:p>
          <a:p>
            <a:pPr marL="233363" indent="-227013"/>
            <a:r>
              <a:rPr lang="en-US">
                <a:latin typeface="Acid" pitchFamily="50" charset="0"/>
              </a:rPr>
              <a:t>On The Web</a:t>
            </a:r>
          </a:p>
          <a:p>
            <a:pPr marL="568325" lvl="1" indent="-284163"/>
            <a:r>
              <a:rPr lang="en-US" sz="2000" b="1">
                <a:latin typeface="Acid" pitchFamily="50" charset="0"/>
                <a:hlinkClick r:id="rId6"/>
              </a:rPr>
              <a:t>http://toool.us</a:t>
            </a:r>
            <a:r>
              <a:rPr lang="en-US" sz="2000" b="1">
                <a:latin typeface="Acid" pitchFamily="50" charset="0"/>
              </a:rPr>
              <a:t>		</a:t>
            </a:r>
            <a:r>
              <a:rPr lang="en-US" sz="1800" b="1">
                <a:latin typeface="Acid" pitchFamily="50" charset="0"/>
              </a:rPr>
              <a:t>‒</a:t>
            </a:r>
            <a:r>
              <a:rPr lang="en-US" sz="1800" b="1">
                <a:latin typeface="Verdana" pitchFamily="34" charset="0"/>
              </a:rPr>
              <a:t> </a:t>
            </a:r>
            <a:r>
              <a:rPr lang="en-US" sz="2000" b="1">
                <a:latin typeface="Acid" pitchFamily="50" charset="0"/>
                <a:hlinkClick r:id="rId7"/>
              </a:rPr>
              <a:t>http://toool.nl</a:t>
            </a:r>
            <a:endParaRPr lang="en-US" sz="2000" b="1">
              <a:latin typeface="Acid" pitchFamily="50" charset="0"/>
            </a:endParaRPr>
          </a:p>
          <a:p>
            <a:pPr marL="568325" lvl="1" indent="-284163"/>
            <a:r>
              <a:rPr lang="en-US" sz="2000" b="1">
                <a:latin typeface="Acid" pitchFamily="50" charset="0"/>
                <a:hlinkClick r:id="rId8"/>
              </a:rPr>
              <a:t>http://blackbag.nl</a:t>
            </a:r>
            <a:r>
              <a:rPr lang="en-US" sz="2000" b="1">
                <a:latin typeface="Acid" pitchFamily="50" charset="0"/>
              </a:rPr>
              <a:t>	</a:t>
            </a:r>
            <a:r>
              <a:rPr lang="en-US" sz="1800" b="1">
                <a:latin typeface="Acid" pitchFamily="50" charset="0"/>
              </a:rPr>
              <a:t>‒</a:t>
            </a:r>
            <a:r>
              <a:rPr lang="en-US" sz="1800" b="1">
                <a:latin typeface="Verdana" pitchFamily="34" charset="0"/>
              </a:rPr>
              <a:t> </a:t>
            </a:r>
            <a:r>
              <a:rPr lang="en-US" sz="2000" b="1">
                <a:latin typeface="Acid" pitchFamily="50" charset="0"/>
                <a:hlinkClick r:id="rId9"/>
              </a:rPr>
              <a:t>http://deviating.net</a:t>
            </a:r>
            <a:endParaRPr lang="en-US" sz="2000" b="1">
              <a:latin typeface="Acid" pitchFamily="50" charset="0"/>
            </a:endParaRPr>
          </a:p>
        </p:txBody>
      </p:sp>
      <p:pic>
        <p:nvPicPr>
          <p:cNvPr id="167940" name="Picture 8" descr="book03"/>
          <p:cNvPicPr>
            <a:picLocks noChangeAspect="1" noChangeArrowheads="1"/>
          </p:cNvPicPr>
          <p:nvPr/>
        </p:nvPicPr>
        <p:blipFill>
          <a:blip r:embed="rId10"/>
          <a:srcRect/>
          <a:stretch>
            <a:fillRect/>
          </a:stretch>
        </p:blipFill>
        <p:spPr bwMode="auto">
          <a:xfrm rot="1500000">
            <a:off x="7118350" y="4024313"/>
            <a:ext cx="1279525" cy="1843087"/>
          </a:xfrm>
          <a:prstGeom prst="rect">
            <a:avLst/>
          </a:prstGeom>
          <a:noFill/>
          <a:ln w="9525">
            <a:noFill/>
            <a:miter lim="800000"/>
            <a:headEnd/>
            <a:tailEnd/>
          </a:ln>
        </p:spPr>
      </p:pic>
      <p:pic>
        <p:nvPicPr>
          <p:cNvPr id="167941" name="Picture 6" descr="book01"/>
          <p:cNvPicPr>
            <a:picLocks noChangeAspect="1" noChangeArrowheads="1"/>
          </p:cNvPicPr>
          <p:nvPr/>
        </p:nvPicPr>
        <p:blipFill>
          <a:blip r:embed="rId11"/>
          <a:srcRect/>
          <a:stretch>
            <a:fillRect/>
          </a:stretch>
        </p:blipFill>
        <p:spPr bwMode="auto">
          <a:xfrm rot="1500000">
            <a:off x="7196138" y="1154113"/>
            <a:ext cx="1233487" cy="1528762"/>
          </a:xfrm>
          <a:prstGeom prst="rect">
            <a:avLst/>
          </a:prstGeom>
          <a:noFill/>
          <a:ln w="9525">
            <a:noFill/>
            <a:miter lim="800000"/>
            <a:headEnd/>
            <a:tailEnd/>
          </a:ln>
        </p:spPr>
      </p:pic>
      <p:pic>
        <p:nvPicPr>
          <p:cNvPr id="167942" name="Picture 7" descr="book02"/>
          <p:cNvPicPr>
            <a:picLocks noChangeAspect="1" noChangeArrowheads="1"/>
          </p:cNvPicPr>
          <p:nvPr/>
        </p:nvPicPr>
        <p:blipFill>
          <a:blip r:embed="rId12"/>
          <a:srcRect/>
          <a:stretch>
            <a:fillRect/>
          </a:stretch>
        </p:blipFill>
        <p:spPr bwMode="auto">
          <a:xfrm rot="1500000">
            <a:off x="5899150" y="2608263"/>
            <a:ext cx="1335088" cy="1887537"/>
          </a:xfrm>
          <a:prstGeom prst="rect">
            <a:avLst/>
          </a:prstGeom>
          <a:noFill/>
          <a:ln w="9525">
            <a:noFill/>
            <a:miter lim="800000"/>
            <a:headEnd/>
            <a:tailEnd/>
          </a:ln>
        </p:spPr>
      </p:pic>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Resources For Learning More</a:t>
            </a:r>
          </a:p>
        </p:txBody>
      </p:sp>
      <p:pic>
        <p:nvPicPr>
          <p:cNvPr id="168963" name="Picture 2"/>
          <p:cNvPicPr>
            <a:picLocks noChangeAspect="1" noChangeArrowheads="1"/>
          </p:cNvPicPr>
          <p:nvPr/>
        </p:nvPicPr>
        <p:blipFill>
          <a:blip r:embed="rId2"/>
          <a:srcRect/>
          <a:stretch>
            <a:fillRect/>
          </a:stretch>
        </p:blipFill>
        <p:spPr bwMode="auto">
          <a:xfrm>
            <a:off x="76200" y="1219200"/>
            <a:ext cx="8991600" cy="4495800"/>
          </a:xfrm>
          <a:prstGeom prst="rect">
            <a:avLst/>
          </a:prstGeom>
          <a:noFill/>
          <a:ln w="9525">
            <a:noFill/>
            <a:miter lim="800000"/>
            <a:headEnd/>
            <a:tailEnd/>
          </a:ln>
        </p:spPr>
      </p:pic>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9986" name="Picture 13" descr="gavel"/>
          <p:cNvPicPr>
            <a:picLocks noChangeAspect="1" noChangeArrowheads="1"/>
          </p:cNvPicPr>
          <p:nvPr/>
        </p:nvPicPr>
        <p:blipFill>
          <a:blip r:embed="rId2"/>
          <a:srcRect/>
          <a:stretch>
            <a:fillRect/>
          </a:stretch>
        </p:blipFill>
        <p:spPr bwMode="auto">
          <a:xfrm>
            <a:off x="4876800" y="2667000"/>
            <a:ext cx="3657600" cy="3279775"/>
          </a:xfrm>
          <a:prstGeom prst="rect">
            <a:avLst/>
          </a:prstGeom>
          <a:noFill/>
          <a:ln w="9525">
            <a:noFill/>
            <a:miter lim="800000"/>
            <a:headEnd/>
            <a:tailEnd/>
          </a:ln>
        </p:spPr>
      </p:pic>
      <p:sp>
        <p:nvSpPr>
          <p:cNvPr id="169987"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Legal Questions</a:t>
            </a:r>
          </a:p>
        </p:txBody>
      </p:sp>
      <p:sp>
        <p:nvSpPr>
          <p:cNvPr id="169988" name="Content Placeholder 3"/>
          <p:cNvSpPr>
            <a:spLocks noGrp="1"/>
          </p:cNvSpPr>
          <p:nvPr>
            <p:ph idx="4294967295"/>
          </p:nvPr>
        </p:nvSpPr>
        <p:spPr bwMode="auto">
          <a:xfrm>
            <a:off x="228600" y="1066800"/>
            <a:ext cx="8763000" cy="5257800"/>
          </a:xfrm>
          <a:prstGeom prst="rect">
            <a:avLst/>
          </a:prstGeom>
          <a:noFill/>
          <a:ln>
            <a:miter lim="800000"/>
            <a:headEnd/>
            <a:tailEnd/>
          </a:ln>
        </p:spPr>
        <p:txBody>
          <a:bodyPr/>
          <a:lstStyle/>
          <a:p>
            <a:pPr marL="233363" indent="-227013"/>
            <a:r>
              <a:rPr lang="en-US">
                <a:latin typeface="Acid" pitchFamily="50" charset="0"/>
              </a:rPr>
              <a:t>We are not lawyers</a:t>
            </a:r>
          </a:p>
          <a:p>
            <a:pPr marL="233363" indent="-227013"/>
            <a:r>
              <a:rPr lang="en-US">
                <a:latin typeface="Acid" pitchFamily="50" charset="0"/>
              </a:rPr>
              <a:t>Purchase/Shipping through mail</a:t>
            </a:r>
          </a:p>
          <a:p>
            <a:pPr marL="568325" lvl="1" indent="-284163"/>
            <a:r>
              <a:rPr lang="en-US" sz="2400">
                <a:latin typeface="Acid" pitchFamily="50" charset="0"/>
              </a:rPr>
              <a:t>Lock manufacturer</a:t>
            </a:r>
          </a:p>
          <a:p>
            <a:pPr marL="568325" lvl="1" indent="-284163"/>
            <a:r>
              <a:rPr lang="en-US" sz="2400">
                <a:latin typeface="Acid" pitchFamily="50" charset="0"/>
              </a:rPr>
              <a:t>Auto dealer</a:t>
            </a:r>
          </a:p>
          <a:p>
            <a:pPr marL="568325" lvl="1" indent="-284163"/>
            <a:r>
              <a:rPr lang="en-US" sz="2400">
                <a:latin typeface="Acid" pitchFamily="50" charset="0"/>
              </a:rPr>
              <a:t>Law enforcement</a:t>
            </a:r>
          </a:p>
          <a:p>
            <a:pPr marL="568325" lvl="1" indent="-284163"/>
            <a:r>
              <a:rPr lang="en-US" sz="2400">
                <a:latin typeface="Acid" pitchFamily="50" charset="0"/>
              </a:rPr>
              <a:t>Repo man</a:t>
            </a:r>
          </a:p>
          <a:p>
            <a:pPr marL="568325" lvl="1" indent="-284163"/>
            <a:r>
              <a:rPr lang="en-US" sz="2400">
                <a:latin typeface="Acid" pitchFamily="50" charset="0"/>
              </a:rPr>
              <a:t>Bona fide locksmith</a:t>
            </a:r>
          </a:p>
          <a:p>
            <a:pPr marL="233363" indent="-227013"/>
            <a:r>
              <a:rPr lang="en-US">
                <a:latin typeface="Acid" pitchFamily="50" charset="0"/>
              </a:rPr>
              <a:t>Possession &amp; use</a:t>
            </a:r>
          </a:p>
          <a:p>
            <a:pPr marL="568325" lvl="1" indent="-284163"/>
            <a:r>
              <a:rPr lang="en-US" sz="2400">
                <a:latin typeface="Acid" pitchFamily="50" charset="0"/>
              </a:rPr>
              <a:t>Burglary tools statutes</a:t>
            </a:r>
          </a:p>
          <a:p>
            <a:pPr marL="568325" lvl="1" indent="-284163"/>
            <a:r>
              <a:rPr lang="en-US" sz="2400">
                <a:latin typeface="Acid" pitchFamily="50" charset="0"/>
              </a:rPr>
              <a:t>During an illegal act</a:t>
            </a:r>
          </a:p>
          <a:p>
            <a:pPr marL="568325" lvl="1" indent="-284163"/>
            <a:endParaRPr lang="en-US">
              <a:latin typeface="Acid" pitchFamily="50" charset="0"/>
            </a:endParaRPr>
          </a:p>
        </p:txBody>
      </p:sp>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900" b="1">
                <a:latin typeface="Acid" pitchFamily="50" charset="0"/>
              </a:rPr>
              <a:t>Legal Questions</a:t>
            </a:r>
            <a:endParaRPr lang="en-US" sz="3500" b="1">
              <a:latin typeface="Acid" pitchFamily="50" charset="0"/>
            </a:endParaRPr>
          </a:p>
        </p:txBody>
      </p:sp>
      <p:pic>
        <p:nvPicPr>
          <p:cNvPr id="171011" name="Picture 2" descr="http://toool.us/images/usa_law_map.png"/>
          <p:cNvPicPr>
            <a:picLocks noChangeAspect="1" noChangeArrowheads="1"/>
          </p:cNvPicPr>
          <p:nvPr/>
        </p:nvPicPr>
        <p:blipFill>
          <a:blip r:embed="rId2"/>
          <a:srcRect/>
          <a:stretch>
            <a:fillRect/>
          </a:stretch>
        </p:blipFill>
        <p:spPr bwMode="auto">
          <a:xfrm>
            <a:off x="857250" y="700088"/>
            <a:ext cx="7296150" cy="5715000"/>
          </a:xfrm>
          <a:prstGeom prst="rect">
            <a:avLst/>
          </a:prstGeom>
          <a:noFill/>
          <a:ln w="9525">
            <a:noFill/>
            <a:miter lim="800000"/>
            <a:headEnd/>
            <a:tailEnd/>
          </a:ln>
        </p:spPr>
      </p:pic>
      <p:sp>
        <p:nvSpPr>
          <p:cNvPr id="171012" name="Title 1"/>
          <p:cNvSpPr txBox="1">
            <a:spLocks/>
          </p:cNvSpPr>
          <p:nvPr/>
        </p:nvSpPr>
        <p:spPr bwMode="auto">
          <a:xfrm>
            <a:off x="4953000" y="4800600"/>
            <a:ext cx="2514600" cy="1600200"/>
          </a:xfrm>
          <a:prstGeom prst="rect">
            <a:avLst/>
          </a:prstGeom>
          <a:noFill/>
          <a:ln w="9525">
            <a:noFill/>
            <a:miter lim="800000"/>
            <a:headEnd/>
            <a:tailEnd/>
          </a:ln>
        </p:spPr>
        <p:txBody>
          <a:bodyPr/>
          <a:lstStyle/>
          <a:p>
            <a:r>
              <a:rPr lang="en-US" sz="2000" b="1">
                <a:solidFill>
                  <a:srgbClr val="51ED98"/>
                </a:solidFill>
                <a:latin typeface="Acid" pitchFamily="50" charset="0"/>
              </a:rPr>
              <a:t>Legal by statute</a:t>
            </a:r>
          </a:p>
          <a:p>
            <a:r>
              <a:rPr lang="en-US" sz="2000" b="1">
                <a:solidFill>
                  <a:srgbClr val="13CF95"/>
                </a:solidFill>
                <a:latin typeface="Acid" pitchFamily="50" charset="0"/>
              </a:rPr>
              <a:t>Legal, no criminal statute</a:t>
            </a:r>
          </a:p>
          <a:p>
            <a:r>
              <a:rPr lang="en-US" sz="2000" b="1">
                <a:solidFill>
                  <a:srgbClr val="8EDB67"/>
                </a:solidFill>
                <a:latin typeface="Acid" pitchFamily="50" charset="0"/>
              </a:rPr>
              <a:t>Legal, but note other laws</a:t>
            </a:r>
          </a:p>
          <a:p>
            <a:r>
              <a:rPr lang="en-US" sz="2000" b="1">
                <a:solidFill>
                  <a:srgbClr val="C6AF02"/>
                </a:solidFill>
                <a:latin typeface="Acid" pitchFamily="50" charset="0"/>
              </a:rPr>
              <a:t>Prima Facie clause</a:t>
            </a:r>
          </a:p>
          <a:p>
            <a:r>
              <a:rPr lang="en-US" sz="2000" b="1">
                <a:solidFill>
                  <a:srgbClr val="F79B4F"/>
                </a:solidFill>
                <a:latin typeface="Acid" pitchFamily="50" charset="0"/>
              </a:rPr>
              <a:t>Picks are more restricted</a:t>
            </a:r>
          </a:p>
        </p:txBody>
      </p:sp>
      <p:sp>
        <p:nvSpPr>
          <p:cNvPr id="171013" name="Text Box 5"/>
          <p:cNvSpPr txBox="1">
            <a:spLocks noChangeArrowheads="1"/>
          </p:cNvSpPr>
          <p:nvPr/>
        </p:nvSpPr>
        <p:spPr bwMode="auto">
          <a:xfrm>
            <a:off x="1609725" y="533400"/>
            <a:ext cx="6076950" cy="641350"/>
          </a:xfrm>
          <a:prstGeom prst="rect">
            <a:avLst/>
          </a:prstGeom>
          <a:noFill/>
          <a:ln w="9525">
            <a:noFill/>
            <a:miter lim="800000"/>
            <a:headEnd/>
            <a:tailEnd/>
          </a:ln>
          <a:effectLst/>
        </p:spPr>
        <p:txBody>
          <a:bodyPr>
            <a:spAutoFit/>
          </a:bodyPr>
          <a:lstStyle/>
          <a:p>
            <a:pPr algn="ctr">
              <a:spcBef>
                <a:spcPct val="50000"/>
              </a:spcBef>
            </a:pPr>
            <a:r>
              <a:rPr lang="en-US" sz="3600" b="1">
                <a:latin typeface="Acid" pitchFamily="50" charset="0"/>
              </a:rPr>
              <a:t>http://toool.us/laws.html</a:t>
            </a:r>
          </a:p>
        </p:txBody>
      </p:sp>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2034" name="Picture 15" descr="Figure 3"/>
          <p:cNvPicPr>
            <a:picLocks noChangeAspect="1" noChangeArrowheads="1"/>
          </p:cNvPicPr>
          <p:nvPr/>
        </p:nvPicPr>
        <p:blipFill>
          <a:blip r:embed="rId2"/>
          <a:srcRect/>
          <a:stretch>
            <a:fillRect/>
          </a:stretch>
        </p:blipFill>
        <p:spPr bwMode="auto">
          <a:xfrm>
            <a:off x="5486400" y="2514600"/>
            <a:ext cx="3200400" cy="2400300"/>
          </a:xfrm>
          <a:prstGeom prst="rect">
            <a:avLst/>
          </a:prstGeom>
          <a:noFill/>
          <a:ln w="9525">
            <a:noFill/>
            <a:miter lim="800000"/>
            <a:headEnd/>
            <a:tailEnd/>
          </a:ln>
        </p:spPr>
      </p:pic>
      <p:pic>
        <p:nvPicPr>
          <p:cNvPr id="172035" name="Picture 16" descr="Figure 3"/>
          <p:cNvPicPr>
            <a:picLocks noChangeAspect="1" noChangeArrowheads="1"/>
          </p:cNvPicPr>
          <p:nvPr/>
        </p:nvPicPr>
        <p:blipFill>
          <a:blip r:embed="rId3"/>
          <a:srcRect/>
          <a:stretch>
            <a:fillRect/>
          </a:stretch>
        </p:blipFill>
        <p:spPr bwMode="auto">
          <a:xfrm>
            <a:off x="5029200" y="914400"/>
            <a:ext cx="1600200" cy="1600200"/>
          </a:xfrm>
          <a:prstGeom prst="rect">
            <a:avLst/>
          </a:prstGeom>
          <a:noFill/>
          <a:ln w="9525">
            <a:noFill/>
            <a:miter lim="800000"/>
            <a:headEnd/>
            <a:tailEnd/>
          </a:ln>
        </p:spPr>
      </p:pic>
      <p:pic>
        <p:nvPicPr>
          <p:cNvPr id="172036" name="Picture 17" descr="Figure 3"/>
          <p:cNvPicPr>
            <a:picLocks noChangeAspect="1" noChangeArrowheads="1"/>
          </p:cNvPicPr>
          <p:nvPr/>
        </p:nvPicPr>
        <p:blipFill>
          <a:blip r:embed="rId4"/>
          <a:srcRect/>
          <a:stretch>
            <a:fillRect/>
          </a:stretch>
        </p:blipFill>
        <p:spPr bwMode="auto">
          <a:xfrm>
            <a:off x="7010400" y="914400"/>
            <a:ext cx="2133600" cy="1600200"/>
          </a:xfrm>
          <a:prstGeom prst="rect">
            <a:avLst/>
          </a:prstGeom>
          <a:noFill/>
          <a:ln w="9525">
            <a:noFill/>
            <a:miter lim="800000"/>
            <a:headEnd/>
            <a:tailEnd/>
          </a:ln>
        </p:spPr>
      </p:pic>
      <p:pic>
        <p:nvPicPr>
          <p:cNvPr id="172037" name="Picture 18" descr="Figure 3"/>
          <p:cNvPicPr>
            <a:picLocks noChangeAspect="1" noChangeArrowheads="1"/>
          </p:cNvPicPr>
          <p:nvPr/>
        </p:nvPicPr>
        <p:blipFill>
          <a:blip r:embed="rId5"/>
          <a:srcRect/>
          <a:stretch>
            <a:fillRect/>
          </a:stretch>
        </p:blipFill>
        <p:spPr bwMode="auto">
          <a:xfrm>
            <a:off x="4267200" y="4933950"/>
            <a:ext cx="4572000" cy="1314450"/>
          </a:xfrm>
          <a:prstGeom prst="rect">
            <a:avLst/>
          </a:prstGeom>
          <a:noFill/>
          <a:ln w="9525">
            <a:noFill/>
            <a:miter lim="800000"/>
            <a:headEnd/>
            <a:tailEnd/>
          </a:ln>
        </p:spPr>
      </p:pic>
      <p:sp>
        <p:nvSpPr>
          <p:cNvPr id="172038"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Acquiring Locks</a:t>
            </a:r>
          </a:p>
        </p:txBody>
      </p:sp>
      <p:sp>
        <p:nvSpPr>
          <p:cNvPr id="172039" name="Content Placeholder 3"/>
          <p:cNvSpPr>
            <a:spLocks noGrp="1"/>
          </p:cNvSpPr>
          <p:nvPr>
            <p:ph idx="4294967295"/>
          </p:nvPr>
        </p:nvSpPr>
        <p:spPr bwMode="auto">
          <a:xfrm>
            <a:off x="228600" y="1066800"/>
            <a:ext cx="8763000" cy="5257800"/>
          </a:xfrm>
          <a:prstGeom prst="rect">
            <a:avLst/>
          </a:prstGeom>
          <a:noFill/>
          <a:ln>
            <a:miter lim="800000"/>
            <a:headEnd/>
            <a:tailEnd/>
          </a:ln>
        </p:spPr>
        <p:txBody>
          <a:bodyPr/>
          <a:lstStyle/>
          <a:p>
            <a:pPr marL="233363" indent="-227013"/>
            <a:r>
              <a:rPr lang="en-US">
                <a:latin typeface="Acid" pitchFamily="50" charset="0"/>
              </a:rPr>
              <a:t>Free</a:t>
            </a:r>
          </a:p>
          <a:p>
            <a:pPr marL="568325" lvl="1" indent="-284163"/>
            <a:r>
              <a:rPr lang="en-US">
                <a:latin typeface="Acid" pitchFamily="50" charset="0"/>
              </a:rPr>
              <a:t>Basements, garages, yard sales</a:t>
            </a:r>
          </a:p>
          <a:p>
            <a:pPr marL="568325" lvl="1" indent="-284163"/>
            <a:r>
              <a:rPr lang="en-US">
                <a:latin typeface="Acid" pitchFamily="50" charset="0"/>
              </a:rPr>
              <a:t>Ask neighbors, ask locksmiths</a:t>
            </a:r>
          </a:p>
          <a:p>
            <a:pPr marL="233363" indent="-227013"/>
            <a:r>
              <a:rPr lang="en-US">
                <a:latin typeface="Acid" pitchFamily="50" charset="0"/>
              </a:rPr>
              <a:t>For sale</a:t>
            </a:r>
          </a:p>
          <a:p>
            <a:pPr marL="568325" lvl="1" indent="-284163"/>
            <a:r>
              <a:rPr lang="en-US">
                <a:latin typeface="Acid" pitchFamily="50" charset="0"/>
              </a:rPr>
              <a:t>Vary your sources</a:t>
            </a:r>
          </a:p>
          <a:p>
            <a:pPr marL="568325" lvl="1" indent="-284163"/>
            <a:r>
              <a:rPr lang="en-US">
                <a:latin typeface="Acid" pitchFamily="50" charset="0"/>
              </a:rPr>
              <a:t>Hardware store vs. eBay</a:t>
            </a:r>
          </a:p>
          <a:p>
            <a:pPr marL="233363" indent="-227013"/>
            <a:r>
              <a:rPr lang="en-US">
                <a:latin typeface="Acid" pitchFamily="50" charset="0"/>
              </a:rPr>
              <a:t>Specialized</a:t>
            </a:r>
          </a:p>
          <a:p>
            <a:pPr marL="568325" lvl="1" indent="-284163"/>
            <a:r>
              <a:rPr lang="en-US">
                <a:latin typeface="Acid" pitchFamily="50" charset="0"/>
              </a:rPr>
              <a:t>Progressive kits</a:t>
            </a:r>
          </a:p>
          <a:p>
            <a:pPr marL="568325" lvl="1" indent="-284163"/>
            <a:r>
              <a:rPr lang="en-US">
                <a:latin typeface="Acid" pitchFamily="50" charset="0"/>
              </a:rPr>
              <a:t>Ultimate practice lock</a:t>
            </a:r>
          </a:p>
        </p:txBody>
      </p:sp>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73059" name="Picture 6"/>
          <p:cNvPicPr>
            <a:picLocks noChangeAspect="1"/>
          </p:cNvPicPr>
          <p:nvPr/>
        </p:nvPicPr>
        <p:blipFill>
          <a:blip r:embed="rId2"/>
          <a:srcRect/>
          <a:stretch>
            <a:fillRect/>
          </a:stretch>
        </p:blipFill>
        <p:spPr bwMode="auto">
          <a:xfrm>
            <a:off x="1219200" y="1897063"/>
            <a:ext cx="7008813" cy="2628900"/>
          </a:xfrm>
          <a:prstGeom prst="rect">
            <a:avLst/>
          </a:prstGeom>
          <a:noFill/>
          <a:ln w="9525">
            <a:noFill/>
            <a:miter lim="800000"/>
            <a:headEnd/>
            <a:tailEnd/>
          </a:ln>
        </p:spPr>
      </p:pic>
      <p:sp>
        <p:nvSpPr>
          <p:cNvPr id="173060" name="TextBox 1"/>
          <p:cNvSpPr txBox="1">
            <a:spLocks noChangeArrowheads="1"/>
          </p:cNvSpPr>
          <p:nvPr/>
        </p:nvSpPr>
        <p:spPr bwMode="auto">
          <a:xfrm>
            <a:off x="3487738" y="3878263"/>
            <a:ext cx="3390900" cy="2771775"/>
          </a:xfrm>
          <a:prstGeom prst="rect">
            <a:avLst/>
          </a:prstGeom>
          <a:noFill/>
          <a:ln w="9525">
            <a:noFill/>
            <a:miter lim="800000"/>
            <a:headEnd/>
            <a:tailEnd/>
          </a:ln>
        </p:spPr>
        <p:txBody>
          <a:bodyPr>
            <a:spAutoFit/>
          </a:bodyPr>
          <a:lstStyle/>
          <a:p>
            <a:r>
              <a:rPr lang="en-US" sz="4400" b="1">
                <a:solidFill>
                  <a:schemeClr val="bg1"/>
                </a:solidFill>
                <a:latin typeface="Agency FB" pitchFamily="34" charset="0"/>
              </a:rPr>
              <a:t>Washington, D.C.</a:t>
            </a:r>
          </a:p>
          <a:p>
            <a:r>
              <a:rPr lang="en-US" sz="4400" b="1">
                <a:solidFill>
                  <a:schemeClr val="bg1"/>
                </a:solidFill>
                <a:latin typeface="Agency FB" pitchFamily="34" charset="0"/>
              </a:rPr>
              <a:t>Philadelphia, PA</a:t>
            </a:r>
          </a:p>
          <a:p>
            <a:r>
              <a:rPr lang="en-US" sz="4400" b="1">
                <a:solidFill>
                  <a:schemeClr val="bg1"/>
                </a:solidFill>
                <a:latin typeface="Agency FB" pitchFamily="34" charset="0"/>
              </a:rPr>
              <a:t>New York, NY</a:t>
            </a:r>
          </a:p>
          <a:p>
            <a:r>
              <a:rPr lang="en-US" sz="4400" b="1">
                <a:solidFill>
                  <a:schemeClr val="bg1"/>
                </a:solidFill>
                <a:latin typeface="Agency FB" pitchFamily="34" charset="0"/>
              </a:rPr>
              <a:t>Rochester, NY</a:t>
            </a:r>
          </a:p>
        </p:txBody>
      </p:sp>
      <p:sp>
        <p:nvSpPr>
          <p:cNvPr id="173061" name="TextBox 2"/>
          <p:cNvSpPr txBox="1">
            <a:spLocks noChangeArrowheads="1"/>
          </p:cNvSpPr>
          <p:nvPr/>
        </p:nvSpPr>
        <p:spPr bwMode="auto">
          <a:xfrm>
            <a:off x="457200" y="457200"/>
            <a:ext cx="2971800" cy="769938"/>
          </a:xfrm>
          <a:prstGeom prst="rect">
            <a:avLst/>
          </a:prstGeom>
          <a:noFill/>
          <a:ln w="9525">
            <a:noFill/>
            <a:miter lim="800000"/>
            <a:headEnd/>
            <a:tailEnd/>
          </a:ln>
        </p:spPr>
        <p:txBody>
          <a:bodyPr>
            <a:spAutoFit/>
          </a:bodyPr>
          <a:lstStyle/>
          <a:p>
            <a:r>
              <a:rPr lang="en-US" sz="4400" b="1">
                <a:solidFill>
                  <a:schemeClr val="bg1"/>
                </a:solidFill>
                <a:latin typeface="Agency FB" pitchFamily="34" charset="0"/>
              </a:rPr>
              <a:t>Want more?</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Pin Tumbler Locks</a:t>
            </a:r>
          </a:p>
        </p:txBody>
      </p:sp>
      <p:pic>
        <p:nvPicPr>
          <p:cNvPr id="22530" name="Picture 2" descr="pin tumbler 02">
            <a:hlinkClick r:id="rId2" action="ppaction://hlinkfile"/>
          </p:cNvPr>
          <p:cNvPicPr>
            <a:picLocks noChangeAspect="1" noChangeArrowheads="1"/>
          </p:cNvPicPr>
          <p:nvPr/>
        </p:nvPicPr>
        <p:blipFill>
          <a:blip r:embed="rId3"/>
          <a:srcRect/>
          <a:stretch>
            <a:fillRect/>
          </a:stretch>
        </p:blipFill>
        <p:spPr bwMode="auto">
          <a:xfrm>
            <a:off x="1058863" y="968375"/>
            <a:ext cx="7019925" cy="5265738"/>
          </a:xfrm>
          <a:prstGeom prst="rect">
            <a:avLst/>
          </a:prstGeom>
          <a:noFill/>
          <a:ln w="9525">
            <a:noFill/>
            <a:miter lim="800000"/>
            <a:headEnd/>
            <a:tailEnd/>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Pin Tumbler Locks</a:t>
            </a:r>
          </a:p>
        </p:txBody>
      </p:sp>
      <p:pic>
        <p:nvPicPr>
          <p:cNvPr id="23554" name="Picture 2" descr="pin tumbler 00"/>
          <p:cNvPicPr>
            <a:picLocks noChangeAspect="1" noChangeArrowheads="1"/>
          </p:cNvPicPr>
          <p:nvPr/>
        </p:nvPicPr>
        <p:blipFill>
          <a:blip r:embed="rId2"/>
          <a:srcRect/>
          <a:stretch>
            <a:fillRect/>
          </a:stretch>
        </p:blipFill>
        <p:spPr bwMode="auto">
          <a:xfrm>
            <a:off x="1062038" y="968375"/>
            <a:ext cx="7015162" cy="5260975"/>
          </a:xfrm>
          <a:prstGeom prst="rect">
            <a:avLst/>
          </a:prstGeom>
          <a:noFill/>
          <a:ln w="9525">
            <a:noFill/>
            <a:miter lim="800000"/>
            <a:headEnd/>
            <a:tailEnd/>
          </a:ln>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descr="01 - outer view, front"/>
          <p:cNvPicPr>
            <a:picLocks noChangeAspect="1" noChangeArrowheads="1"/>
          </p:cNvPicPr>
          <p:nvPr/>
        </p:nvPicPr>
        <p:blipFill>
          <a:blip r:embed="rId2"/>
          <a:srcRect/>
          <a:stretch>
            <a:fillRect/>
          </a:stretch>
        </p:blipFill>
        <p:spPr bwMode="auto">
          <a:xfrm>
            <a:off x="1738313" y="762000"/>
            <a:ext cx="5676900" cy="5676900"/>
          </a:xfrm>
          <a:prstGeom prst="rect">
            <a:avLst/>
          </a:prstGeom>
          <a:noFill/>
          <a:ln w="9525">
            <a:noFill/>
            <a:miter lim="800000"/>
            <a:headEnd/>
            <a:tailEnd/>
          </a:ln>
        </p:spPr>
      </p:pic>
      <p:sp>
        <p:nvSpPr>
          <p:cNvPr id="24578"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Outer View</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4" descr="01 - outer view, front"/>
          <p:cNvPicPr>
            <a:picLocks noChangeAspect="1" noChangeArrowheads="1"/>
          </p:cNvPicPr>
          <p:nvPr/>
        </p:nvPicPr>
        <p:blipFill>
          <a:blip r:embed="rId2"/>
          <a:srcRect/>
          <a:stretch>
            <a:fillRect/>
          </a:stretch>
        </p:blipFill>
        <p:spPr bwMode="auto">
          <a:xfrm>
            <a:off x="1738313" y="762000"/>
            <a:ext cx="5676900" cy="5676900"/>
          </a:xfrm>
          <a:prstGeom prst="rect">
            <a:avLst/>
          </a:prstGeom>
          <a:noFill/>
          <a:ln w="9525">
            <a:noFill/>
            <a:miter lim="800000"/>
            <a:headEnd/>
            <a:tailEnd/>
          </a:ln>
        </p:spPr>
      </p:pic>
      <p:sp>
        <p:nvSpPr>
          <p:cNvPr id="194563"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4200" b="1">
                <a:latin typeface="Agency FB" pitchFamily="34" charset="0"/>
              </a:rPr>
              <a:t>Outer View</a:t>
            </a:r>
          </a:p>
        </p:txBody>
      </p:sp>
      <p:cxnSp>
        <p:nvCxnSpPr>
          <p:cNvPr id="4" name="Straight Connector 3"/>
          <p:cNvCxnSpPr/>
          <p:nvPr/>
        </p:nvCxnSpPr>
        <p:spPr>
          <a:xfrm flipV="1">
            <a:off x="4705350" y="1295400"/>
            <a:ext cx="1847850" cy="571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581525" y="5057775"/>
            <a:ext cx="2390775" cy="285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521200" y="2743200"/>
            <a:ext cx="2641600" cy="137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567" name="TextBox 6"/>
          <p:cNvSpPr txBox="1">
            <a:spLocks noChangeArrowheads="1"/>
          </p:cNvSpPr>
          <p:nvPr/>
        </p:nvSpPr>
        <p:spPr bwMode="auto">
          <a:xfrm>
            <a:off x="6034088" y="777875"/>
            <a:ext cx="2057400" cy="762000"/>
          </a:xfrm>
          <a:prstGeom prst="rect">
            <a:avLst/>
          </a:prstGeom>
          <a:noFill/>
          <a:ln w="9525">
            <a:noFill/>
            <a:miter lim="800000"/>
            <a:headEnd/>
            <a:tailEnd/>
          </a:ln>
        </p:spPr>
        <p:txBody>
          <a:bodyPr>
            <a:spAutoFit/>
          </a:bodyPr>
          <a:lstStyle/>
          <a:p>
            <a:pPr algn="ctr"/>
            <a:r>
              <a:rPr lang="en-US" sz="4400" b="1">
                <a:latin typeface="Agency FB" pitchFamily="34" charset="0"/>
              </a:rPr>
              <a:t>Body</a:t>
            </a:r>
          </a:p>
        </p:txBody>
      </p:sp>
      <p:sp>
        <p:nvSpPr>
          <p:cNvPr id="194568" name="TextBox 7"/>
          <p:cNvSpPr txBox="1">
            <a:spLocks noChangeArrowheads="1"/>
          </p:cNvSpPr>
          <p:nvPr/>
        </p:nvSpPr>
        <p:spPr bwMode="auto">
          <a:xfrm>
            <a:off x="6075363" y="4600575"/>
            <a:ext cx="2514600" cy="762000"/>
          </a:xfrm>
          <a:prstGeom prst="rect">
            <a:avLst/>
          </a:prstGeom>
          <a:noFill/>
          <a:ln w="9525">
            <a:noFill/>
            <a:miter lim="800000"/>
            <a:headEnd/>
            <a:tailEnd/>
          </a:ln>
        </p:spPr>
        <p:txBody>
          <a:bodyPr>
            <a:spAutoFit/>
          </a:bodyPr>
          <a:lstStyle/>
          <a:p>
            <a:pPr algn="r"/>
            <a:r>
              <a:rPr lang="en-US" sz="4400" b="1">
                <a:latin typeface="Agency FB" pitchFamily="34" charset="0"/>
              </a:rPr>
              <a:t>Keyway</a:t>
            </a:r>
          </a:p>
        </p:txBody>
      </p:sp>
      <p:sp>
        <p:nvSpPr>
          <p:cNvPr id="194569" name="TextBox 8"/>
          <p:cNvSpPr txBox="1">
            <a:spLocks noChangeArrowheads="1"/>
          </p:cNvSpPr>
          <p:nvPr/>
        </p:nvSpPr>
        <p:spPr bwMode="auto">
          <a:xfrm>
            <a:off x="6629400" y="2286000"/>
            <a:ext cx="2057400" cy="769938"/>
          </a:xfrm>
          <a:prstGeom prst="rect">
            <a:avLst/>
          </a:prstGeom>
          <a:noFill/>
          <a:ln w="9525">
            <a:noFill/>
            <a:miter lim="800000"/>
            <a:headEnd/>
            <a:tailEnd/>
          </a:ln>
        </p:spPr>
        <p:txBody>
          <a:bodyPr>
            <a:spAutoFit/>
          </a:bodyPr>
          <a:lstStyle/>
          <a:p>
            <a:pPr algn="r"/>
            <a:r>
              <a:rPr lang="en-US" sz="4400" b="1">
                <a:latin typeface="Agency FB" pitchFamily="34" charset="0"/>
              </a:rPr>
              <a:t>Key pin</a:t>
            </a:r>
          </a:p>
        </p:txBody>
      </p:sp>
      <p:cxnSp>
        <p:nvCxnSpPr>
          <p:cNvPr id="10" name="Straight Connector 9"/>
          <p:cNvCxnSpPr/>
          <p:nvPr/>
        </p:nvCxnSpPr>
        <p:spPr>
          <a:xfrm flipV="1">
            <a:off x="5464175" y="4017963"/>
            <a:ext cx="1698625" cy="455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571" name="TextBox 10"/>
          <p:cNvSpPr txBox="1">
            <a:spLocks noChangeArrowheads="1"/>
          </p:cNvSpPr>
          <p:nvPr/>
        </p:nvSpPr>
        <p:spPr bwMode="auto">
          <a:xfrm flipH="1">
            <a:off x="6629400" y="3546475"/>
            <a:ext cx="2057400" cy="769938"/>
          </a:xfrm>
          <a:prstGeom prst="rect">
            <a:avLst/>
          </a:prstGeom>
          <a:noFill/>
          <a:ln w="9525">
            <a:noFill/>
            <a:miter lim="800000"/>
            <a:headEnd/>
            <a:tailEnd/>
          </a:ln>
        </p:spPr>
        <p:txBody>
          <a:bodyPr>
            <a:spAutoFit/>
          </a:bodyPr>
          <a:lstStyle/>
          <a:p>
            <a:pPr algn="ctr"/>
            <a:r>
              <a:rPr lang="en-US" sz="4400" b="1">
                <a:latin typeface="Agency FB" pitchFamily="34" charset="0"/>
              </a:rPr>
              <a:t>Plug</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02 - inner view, front"/>
          <p:cNvPicPr>
            <a:picLocks noChangeAspect="1" noChangeArrowheads="1"/>
          </p:cNvPicPr>
          <p:nvPr/>
        </p:nvPicPr>
        <p:blipFill>
          <a:blip r:embed="rId2"/>
          <a:srcRect/>
          <a:stretch>
            <a:fillRect/>
          </a:stretch>
        </p:blipFill>
        <p:spPr bwMode="auto">
          <a:xfrm>
            <a:off x="1736725" y="758825"/>
            <a:ext cx="5676900" cy="5676900"/>
          </a:xfrm>
          <a:prstGeom prst="rect">
            <a:avLst/>
          </a:prstGeom>
          <a:noFill/>
          <a:ln w="9525">
            <a:noFill/>
            <a:miter lim="800000"/>
            <a:headEnd/>
            <a:tailEnd/>
          </a:ln>
        </p:spPr>
      </p:pic>
      <p:sp>
        <p:nvSpPr>
          <p:cNvPr id="25602"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Inner View</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02 - inner view, front"/>
          <p:cNvPicPr>
            <a:picLocks noChangeAspect="1" noChangeArrowheads="1"/>
          </p:cNvPicPr>
          <p:nvPr/>
        </p:nvPicPr>
        <p:blipFill>
          <a:blip r:embed="rId2"/>
          <a:srcRect/>
          <a:stretch>
            <a:fillRect/>
          </a:stretch>
        </p:blipFill>
        <p:spPr bwMode="auto">
          <a:xfrm>
            <a:off x="1736725" y="758825"/>
            <a:ext cx="5676900" cy="5676900"/>
          </a:xfrm>
          <a:prstGeom prst="rect">
            <a:avLst/>
          </a:prstGeom>
          <a:noFill/>
          <a:ln w="9525">
            <a:noFill/>
            <a:miter lim="800000"/>
            <a:headEnd/>
            <a:tailEnd/>
          </a:ln>
        </p:spPr>
      </p:pic>
      <p:sp>
        <p:nvSpPr>
          <p:cNvPr id="26626"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Anatomy of a Lock</a:t>
            </a:r>
          </a:p>
        </p:txBody>
      </p:sp>
      <p:cxnSp>
        <p:nvCxnSpPr>
          <p:cNvPr id="4" name="Straight Connector 3"/>
          <p:cNvCxnSpPr/>
          <p:nvPr/>
        </p:nvCxnSpPr>
        <p:spPr>
          <a:xfrm flipV="1">
            <a:off x="4705350" y="1295400"/>
            <a:ext cx="1847850" cy="571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724400" y="1905000"/>
            <a:ext cx="2247900" cy="695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778375" y="2743200"/>
            <a:ext cx="2384425" cy="738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30" name="TextBox 6"/>
          <p:cNvSpPr txBox="1">
            <a:spLocks noChangeArrowheads="1"/>
          </p:cNvSpPr>
          <p:nvPr/>
        </p:nvSpPr>
        <p:spPr bwMode="auto">
          <a:xfrm>
            <a:off x="5843588" y="777875"/>
            <a:ext cx="2057400" cy="768350"/>
          </a:xfrm>
          <a:prstGeom prst="rect">
            <a:avLst/>
          </a:prstGeom>
          <a:noFill/>
          <a:ln w="9525">
            <a:noFill/>
            <a:miter lim="800000"/>
            <a:headEnd/>
            <a:tailEnd/>
          </a:ln>
        </p:spPr>
        <p:txBody>
          <a:bodyPr>
            <a:spAutoFit/>
          </a:bodyPr>
          <a:lstStyle/>
          <a:p>
            <a:pPr algn="r"/>
            <a:r>
              <a:rPr lang="en-US" sz="4400" b="1">
                <a:latin typeface="Agency FB" pitchFamily="34" charset="0"/>
              </a:rPr>
              <a:t>Spring</a:t>
            </a:r>
          </a:p>
        </p:txBody>
      </p:sp>
      <p:sp>
        <p:nvSpPr>
          <p:cNvPr id="26631" name="TextBox 7"/>
          <p:cNvSpPr txBox="1">
            <a:spLocks noChangeArrowheads="1"/>
          </p:cNvSpPr>
          <p:nvPr/>
        </p:nvSpPr>
        <p:spPr bwMode="auto">
          <a:xfrm>
            <a:off x="6503988" y="1447800"/>
            <a:ext cx="2514600" cy="769938"/>
          </a:xfrm>
          <a:prstGeom prst="rect">
            <a:avLst/>
          </a:prstGeom>
          <a:noFill/>
          <a:ln w="9525">
            <a:noFill/>
            <a:miter lim="800000"/>
            <a:headEnd/>
            <a:tailEnd/>
          </a:ln>
        </p:spPr>
        <p:txBody>
          <a:bodyPr>
            <a:spAutoFit/>
          </a:bodyPr>
          <a:lstStyle/>
          <a:p>
            <a:pPr algn="r"/>
            <a:r>
              <a:rPr lang="en-US" sz="4400" b="1">
                <a:latin typeface="Agency FB" pitchFamily="34" charset="0"/>
              </a:rPr>
              <a:t>Driver pin</a:t>
            </a:r>
          </a:p>
        </p:txBody>
      </p:sp>
      <p:sp>
        <p:nvSpPr>
          <p:cNvPr id="26632" name="TextBox 8"/>
          <p:cNvSpPr txBox="1">
            <a:spLocks noChangeArrowheads="1"/>
          </p:cNvSpPr>
          <p:nvPr/>
        </p:nvSpPr>
        <p:spPr bwMode="auto">
          <a:xfrm>
            <a:off x="6629400" y="2286000"/>
            <a:ext cx="2057400" cy="769938"/>
          </a:xfrm>
          <a:prstGeom prst="rect">
            <a:avLst/>
          </a:prstGeom>
          <a:noFill/>
          <a:ln w="9525">
            <a:noFill/>
            <a:miter lim="800000"/>
            <a:headEnd/>
            <a:tailEnd/>
          </a:ln>
        </p:spPr>
        <p:txBody>
          <a:bodyPr>
            <a:spAutoFit/>
          </a:bodyPr>
          <a:lstStyle/>
          <a:p>
            <a:pPr algn="r"/>
            <a:r>
              <a:rPr lang="en-US" sz="4400" b="1">
                <a:latin typeface="Agency FB" pitchFamily="34" charset="0"/>
              </a:rPr>
              <a:t>Key pin</a:t>
            </a:r>
          </a:p>
        </p:txBody>
      </p:sp>
      <p:cxnSp>
        <p:nvCxnSpPr>
          <p:cNvPr id="10" name="Straight Connector 9"/>
          <p:cNvCxnSpPr/>
          <p:nvPr/>
        </p:nvCxnSpPr>
        <p:spPr>
          <a:xfrm flipV="1">
            <a:off x="5464175" y="4017963"/>
            <a:ext cx="1698625" cy="455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34" name="TextBox 10"/>
          <p:cNvSpPr txBox="1">
            <a:spLocks noChangeArrowheads="1"/>
          </p:cNvSpPr>
          <p:nvPr/>
        </p:nvSpPr>
        <p:spPr bwMode="auto">
          <a:xfrm flipH="1">
            <a:off x="6629400" y="3546475"/>
            <a:ext cx="2057400" cy="769938"/>
          </a:xfrm>
          <a:prstGeom prst="rect">
            <a:avLst/>
          </a:prstGeom>
          <a:noFill/>
          <a:ln w="9525">
            <a:noFill/>
            <a:miter lim="800000"/>
            <a:headEnd/>
            <a:tailEnd/>
          </a:ln>
        </p:spPr>
        <p:txBody>
          <a:bodyPr>
            <a:spAutoFit/>
          </a:bodyPr>
          <a:lstStyle/>
          <a:p>
            <a:pPr algn="ctr"/>
            <a:r>
              <a:rPr lang="en-US" sz="4400" b="1">
                <a:latin typeface="Agency FB" pitchFamily="34" charset="0"/>
              </a:rPr>
              <a:t>Plug</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02 - inner view, front"/>
          <p:cNvPicPr>
            <a:picLocks noChangeAspect="1" noChangeArrowheads="1"/>
          </p:cNvPicPr>
          <p:nvPr/>
        </p:nvPicPr>
        <p:blipFill>
          <a:blip r:embed="rId3"/>
          <a:srcRect/>
          <a:stretch>
            <a:fillRect/>
          </a:stretch>
        </p:blipFill>
        <p:spPr bwMode="auto">
          <a:xfrm>
            <a:off x="1736725" y="758825"/>
            <a:ext cx="5676900" cy="5676900"/>
          </a:xfrm>
          <a:prstGeom prst="rect">
            <a:avLst/>
          </a:prstGeom>
          <a:noFill/>
          <a:ln w="9525">
            <a:noFill/>
            <a:miter lim="800000"/>
            <a:headEnd/>
            <a:tailEnd/>
          </a:ln>
        </p:spPr>
      </p:pic>
      <p:sp>
        <p:nvSpPr>
          <p:cNvPr id="27650"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Anatomy of a Lock</a:t>
            </a:r>
          </a:p>
        </p:txBody>
      </p:sp>
      <p:cxnSp>
        <p:nvCxnSpPr>
          <p:cNvPr id="4" name="Straight Connector 3"/>
          <p:cNvCxnSpPr/>
          <p:nvPr/>
        </p:nvCxnSpPr>
        <p:spPr>
          <a:xfrm flipV="1">
            <a:off x="4705350" y="1295400"/>
            <a:ext cx="1847850" cy="571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4724400" y="1905000"/>
            <a:ext cx="2247900" cy="695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778375" y="2743200"/>
            <a:ext cx="2384425" cy="738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654" name="TextBox 6"/>
          <p:cNvSpPr txBox="1">
            <a:spLocks noChangeArrowheads="1"/>
          </p:cNvSpPr>
          <p:nvPr/>
        </p:nvSpPr>
        <p:spPr bwMode="auto">
          <a:xfrm>
            <a:off x="5843588" y="777875"/>
            <a:ext cx="2057400" cy="768350"/>
          </a:xfrm>
          <a:prstGeom prst="rect">
            <a:avLst/>
          </a:prstGeom>
          <a:noFill/>
          <a:ln w="9525">
            <a:noFill/>
            <a:miter lim="800000"/>
            <a:headEnd/>
            <a:tailEnd/>
          </a:ln>
        </p:spPr>
        <p:txBody>
          <a:bodyPr>
            <a:spAutoFit/>
          </a:bodyPr>
          <a:lstStyle/>
          <a:p>
            <a:pPr algn="r"/>
            <a:r>
              <a:rPr lang="en-US" sz="4400" b="1">
                <a:latin typeface="Agency FB" pitchFamily="34" charset="0"/>
              </a:rPr>
              <a:t>Spring</a:t>
            </a:r>
          </a:p>
        </p:txBody>
      </p:sp>
      <p:sp>
        <p:nvSpPr>
          <p:cNvPr id="27655" name="TextBox 7"/>
          <p:cNvSpPr txBox="1">
            <a:spLocks noChangeArrowheads="1"/>
          </p:cNvSpPr>
          <p:nvPr/>
        </p:nvSpPr>
        <p:spPr bwMode="auto">
          <a:xfrm>
            <a:off x="6503988" y="1447800"/>
            <a:ext cx="2514600" cy="769938"/>
          </a:xfrm>
          <a:prstGeom prst="rect">
            <a:avLst/>
          </a:prstGeom>
          <a:noFill/>
          <a:ln w="9525">
            <a:noFill/>
            <a:miter lim="800000"/>
            <a:headEnd/>
            <a:tailEnd/>
          </a:ln>
        </p:spPr>
        <p:txBody>
          <a:bodyPr>
            <a:spAutoFit/>
          </a:bodyPr>
          <a:lstStyle/>
          <a:p>
            <a:pPr algn="r"/>
            <a:r>
              <a:rPr lang="en-US" sz="4400" b="1">
                <a:latin typeface="Agency FB" pitchFamily="34" charset="0"/>
              </a:rPr>
              <a:t>Driver pin</a:t>
            </a:r>
          </a:p>
        </p:txBody>
      </p:sp>
      <p:sp>
        <p:nvSpPr>
          <p:cNvPr id="27656" name="TextBox 8"/>
          <p:cNvSpPr txBox="1">
            <a:spLocks noChangeArrowheads="1"/>
          </p:cNvSpPr>
          <p:nvPr/>
        </p:nvSpPr>
        <p:spPr bwMode="auto">
          <a:xfrm>
            <a:off x="6629400" y="2286000"/>
            <a:ext cx="2057400" cy="769938"/>
          </a:xfrm>
          <a:prstGeom prst="rect">
            <a:avLst/>
          </a:prstGeom>
          <a:noFill/>
          <a:ln w="9525">
            <a:noFill/>
            <a:miter lim="800000"/>
            <a:headEnd/>
            <a:tailEnd/>
          </a:ln>
        </p:spPr>
        <p:txBody>
          <a:bodyPr>
            <a:spAutoFit/>
          </a:bodyPr>
          <a:lstStyle/>
          <a:p>
            <a:pPr algn="r"/>
            <a:r>
              <a:rPr lang="en-US" sz="4400" b="1">
                <a:latin typeface="Agency FB" pitchFamily="34" charset="0"/>
              </a:rPr>
              <a:t>Key pin</a:t>
            </a:r>
          </a:p>
        </p:txBody>
      </p:sp>
      <p:cxnSp>
        <p:nvCxnSpPr>
          <p:cNvPr id="10" name="Straight Connector 9"/>
          <p:cNvCxnSpPr/>
          <p:nvPr/>
        </p:nvCxnSpPr>
        <p:spPr>
          <a:xfrm flipV="1">
            <a:off x="5464175" y="4017963"/>
            <a:ext cx="1698625" cy="4556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658" name="TextBox 10"/>
          <p:cNvSpPr txBox="1">
            <a:spLocks noChangeArrowheads="1"/>
          </p:cNvSpPr>
          <p:nvPr/>
        </p:nvSpPr>
        <p:spPr bwMode="auto">
          <a:xfrm flipH="1">
            <a:off x="6629400" y="3546475"/>
            <a:ext cx="2057400" cy="769938"/>
          </a:xfrm>
          <a:prstGeom prst="rect">
            <a:avLst/>
          </a:prstGeom>
          <a:noFill/>
          <a:ln w="9525">
            <a:noFill/>
            <a:miter lim="800000"/>
            <a:headEnd/>
            <a:tailEnd/>
          </a:ln>
        </p:spPr>
        <p:txBody>
          <a:bodyPr>
            <a:spAutoFit/>
          </a:bodyPr>
          <a:lstStyle/>
          <a:p>
            <a:pPr algn="ctr"/>
            <a:r>
              <a:rPr lang="en-US" sz="4400" b="1">
                <a:latin typeface="Agency FB" pitchFamily="34" charset="0"/>
              </a:rPr>
              <a:t>Plug</a:t>
            </a:r>
          </a:p>
        </p:txBody>
      </p:sp>
      <p:cxnSp>
        <p:nvCxnSpPr>
          <p:cNvPr id="17" name="Straight Connector 16"/>
          <p:cNvCxnSpPr/>
          <p:nvPr/>
        </p:nvCxnSpPr>
        <p:spPr>
          <a:xfrm>
            <a:off x="3962400" y="2925763"/>
            <a:ext cx="1277938"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7660" name="TextBox 17"/>
          <p:cNvSpPr txBox="1">
            <a:spLocks noChangeArrowheads="1"/>
          </p:cNvSpPr>
          <p:nvPr/>
        </p:nvSpPr>
        <p:spPr bwMode="auto">
          <a:xfrm>
            <a:off x="-398463" y="1320800"/>
            <a:ext cx="2433638" cy="769938"/>
          </a:xfrm>
          <a:prstGeom prst="rect">
            <a:avLst/>
          </a:prstGeom>
          <a:noFill/>
          <a:ln w="9525">
            <a:noFill/>
            <a:miter lim="800000"/>
            <a:headEnd/>
            <a:tailEnd/>
          </a:ln>
        </p:spPr>
        <p:txBody>
          <a:bodyPr>
            <a:spAutoFit/>
          </a:bodyPr>
          <a:lstStyle/>
          <a:p>
            <a:pPr algn="r"/>
            <a:r>
              <a:rPr lang="en-US" sz="4400" b="1">
                <a:latin typeface="Agency FB" pitchFamily="34" charset="0"/>
              </a:rPr>
              <a:t>Shear line</a:t>
            </a:r>
          </a:p>
        </p:txBody>
      </p:sp>
      <p:cxnSp>
        <p:nvCxnSpPr>
          <p:cNvPr id="19" name="Straight Connector 18"/>
          <p:cNvCxnSpPr/>
          <p:nvPr/>
        </p:nvCxnSpPr>
        <p:spPr>
          <a:xfrm>
            <a:off x="3962400" y="2925763"/>
            <a:ext cx="1277938"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046288" y="1901825"/>
            <a:ext cx="1930400" cy="9001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7" name="Group 3"/>
          <p:cNvGrpSpPr>
            <a:grpSpLocks/>
          </p:cNvGrpSpPr>
          <p:nvPr/>
        </p:nvGrpSpPr>
        <p:grpSpPr bwMode="auto">
          <a:xfrm>
            <a:off x="1736725" y="758825"/>
            <a:ext cx="5676900" cy="5676900"/>
            <a:chOff x="1736725" y="758952"/>
            <a:chExt cx="5676900" cy="5676900"/>
          </a:xfrm>
        </p:grpSpPr>
        <p:pic>
          <p:nvPicPr>
            <p:cNvPr id="29699" name="Picture 4" descr="03 - binding pin (front view)"/>
            <p:cNvPicPr>
              <a:picLocks noChangeAspect="1" noChangeArrowheads="1" noCrop="1"/>
            </p:cNvPicPr>
            <p:nvPr/>
          </p:nvPicPr>
          <p:blipFill>
            <a:blip r:embed="rId3"/>
            <a:srcRect/>
            <a:stretch>
              <a:fillRect/>
            </a:stretch>
          </p:blipFill>
          <p:spPr bwMode="auto">
            <a:xfrm>
              <a:off x="1736725" y="758952"/>
              <a:ext cx="5676900" cy="5676900"/>
            </a:xfrm>
            <a:prstGeom prst="rect">
              <a:avLst/>
            </a:prstGeom>
            <a:noFill/>
            <a:ln w="9525">
              <a:noFill/>
              <a:miter lim="800000"/>
              <a:headEnd/>
              <a:tailEnd/>
            </a:ln>
          </p:spPr>
        </p:pic>
        <p:sp>
          <p:nvSpPr>
            <p:cNvPr id="29700" name="Rectangle 5"/>
            <p:cNvSpPr>
              <a:spLocks noChangeArrowheads="1"/>
            </p:cNvSpPr>
            <p:nvPr/>
          </p:nvSpPr>
          <p:spPr bwMode="auto">
            <a:xfrm>
              <a:off x="1828800" y="914400"/>
              <a:ext cx="533400" cy="7620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29698"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Attempt Without a Key</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3"/>
          <p:cNvGrpSpPr>
            <a:grpSpLocks/>
          </p:cNvGrpSpPr>
          <p:nvPr/>
        </p:nvGrpSpPr>
        <p:grpSpPr bwMode="auto">
          <a:xfrm>
            <a:off x="1736725" y="758825"/>
            <a:ext cx="5676900" cy="5676900"/>
            <a:chOff x="1736725" y="419100"/>
            <a:chExt cx="5676900" cy="5676900"/>
          </a:xfrm>
        </p:grpSpPr>
        <p:pic>
          <p:nvPicPr>
            <p:cNvPr id="31747" name="Picture 4" descr="04 - normal operation (front view)"/>
            <p:cNvPicPr>
              <a:picLocks noChangeAspect="1" noChangeArrowheads="1" noCrop="1"/>
            </p:cNvPicPr>
            <p:nvPr/>
          </p:nvPicPr>
          <p:blipFill>
            <a:blip r:embed="rId2"/>
            <a:srcRect/>
            <a:stretch>
              <a:fillRect/>
            </a:stretch>
          </p:blipFill>
          <p:spPr bwMode="auto">
            <a:xfrm>
              <a:off x="1736725" y="419100"/>
              <a:ext cx="5676900" cy="5676900"/>
            </a:xfrm>
            <a:prstGeom prst="rect">
              <a:avLst/>
            </a:prstGeom>
            <a:noFill/>
            <a:ln w="9525">
              <a:noFill/>
              <a:miter lim="800000"/>
              <a:headEnd/>
              <a:tailEnd/>
            </a:ln>
          </p:spPr>
        </p:pic>
        <p:sp>
          <p:nvSpPr>
            <p:cNvPr id="31748" name="Rectangle 5"/>
            <p:cNvSpPr>
              <a:spLocks noChangeArrowheads="1"/>
            </p:cNvSpPr>
            <p:nvPr/>
          </p:nvSpPr>
          <p:spPr bwMode="auto">
            <a:xfrm>
              <a:off x="1828800" y="457200"/>
              <a:ext cx="533400" cy="7620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31746"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Operating With a Key</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First, a word about rules…</a:t>
            </a:r>
          </a:p>
        </p:txBody>
      </p:sp>
      <p:sp>
        <p:nvSpPr>
          <p:cNvPr id="4" name="Content Placeholder 3"/>
          <p:cNvSpPr>
            <a:spLocks noGrp="1"/>
          </p:cNvSpPr>
          <p:nvPr>
            <p:ph idx="1"/>
          </p:nvPr>
        </p:nvSpPr>
        <p:spPr/>
        <p:txBody>
          <a:bodyPr/>
          <a:lstStyle/>
          <a:p>
            <a:pPr marL="6350" indent="0" fontAlgn="auto">
              <a:spcAft>
                <a:spcPts val="0"/>
              </a:spcAft>
              <a:buFont typeface="Arial" pitchFamily="34" charset="0"/>
              <a:buNone/>
              <a:defRPr/>
            </a:pPr>
            <a:r>
              <a:rPr lang="en-US" dirty="0"/>
              <a:t>Yes, we have rules. </a:t>
            </a:r>
            <a:r>
              <a:rPr lang="en-US" dirty="0">
                <a:sym typeface="Wingdings" pitchFamily="2" charset="2"/>
              </a:rPr>
              <a:t></a:t>
            </a:r>
            <a:endParaRPr lang="en-US" dirty="0"/>
          </a:p>
          <a:p>
            <a:pPr marL="284162" lvl="1" indent="0" fontAlgn="auto">
              <a:spcAft>
                <a:spcPts val="0"/>
              </a:spcAft>
              <a:buFont typeface="Arial" pitchFamily="34" charset="0"/>
              <a:buNone/>
              <a:defRPr/>
            </a:pPr>
            <a:endParaRPr lang="en-US" dirty="0"/>
          </a:p>
          <a:p>
            <a:pPr marL="798512" lvl="1" indent="-514350" fontAlgn="auto">
              <a:spcAft>
                <a:spcPts val="0"/>
              </a:spcAft>
              <a:buFont typeface="Arial" pitchFamily="34" charset="0"/>
              <a:buAutoNum type="arabicPeriod"/>
              <a:defRPr/>
            </a:pPr>
            <a:r>
              <a:rPr lang="en-US" sz="4400" dirty="0"/>
              <a:t>Do not pick locks which you do not own.</a:t>
            </a:r>
          </a:p>
          <a:p>
            <a:pPr marL="798512" lvl="1" indent="-514350" fontAlgn="auto">
              <a:spcAft>
                <a:spcPts val="0"/>
              </a:spcAft>
              <a:buFont typeface="Arial" pitchFamily="34" charset="0"/>
              <a:buAutoNum type="arabicPeriod"/>
              <a:defRPr/>
            </a:pPr>
            <a:endParaRPr lang="en-US" sz="4400" dirty="0"/>
          </a:p>
          <a:p>
            <a:pPr marL="798512" lvl="1" indent="-514350" fontAlgn="auto">
              <a:spcAft>
                <a:spcPts val="0"/>
              </a:spcAft>
              <a:buFont typeface="Arial" pitchFamily="34" charset="0"/>
              <a:buAutoNum type="arabicPeriod"/>
              <a:defRPr/>
            </a:pPr>
            <a:r>
              <a:rPr lang="en-US" sz="4400" dirty="0"/>
              <a:t>Do not pick locks upon which you rely.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05 - pin stacks, side"/>
          <p:cNvPicPr>
            <a:picLocks noChangeAspect="1" noChangeArrowheads="1"/>
          </p:cNvPicPr>
          <p:nvPr/>
        </p:nvPicPr>
        <p:blipFill>
          <a:blip r:embed="rId3"/>
          <a:srcRect/>
          <a:stretch>
            <a:fillRect/>
          </a:stretch>
        </p:blipFill>
        <p:spPr bwMode="auto">
          <a:xfrm>
            <a:off x="279400" y="1027113"/>
            <a:ext cx="8574088" cy="5145087"/>
          </a:xfrm>
          <a:prstGeom prst="rect">
            <a:avLst/>
          </a:prstGeom>
          <a:noFill/>
          <a:ln w="9525">
            <a:noFill/>
            <a:miter lim="800000"/>
            <a:headEnd/>
            <a:tailEnd/>
          </a:ln>
        </p:spPr>
      </p:pic>
      <p:sp>
        <p:nvSpPr>
          <p:cNvPr id="32770"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Pin Stacks</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06 - key operation (side view)"/>
          <p:cNvPicPr>
            <a:picLocks noChangeAspect="1" noChangeArrowheads="1" noCrop="1"/>
          </p:cNvPicPr>
          <p:nvPr/>
        </p:nvPicPr>
        <p:blipFill>
          <a:blip r:embed="rId2"/>
          <a:srcRect/>
          <a:stretch>
            <a:fillRect/>
          </a:stretch>
        </p:blipFill>
        <p:spPr bwMode="auto">
          <a:xfrm>
            <a:off x="282575" y="1022350"/>
            <a:ext cx="8574088" cy="5145088"/>
          </a:xfrm>
          <a:prstGeom prst="rect">
            <a:avLst/>
          </a:prstGeom>
          <a:noFill/>
          <a:ln w="9525">
            <a:noFill/>
            <a:miter lim="800000"/>
            <a:headEnd/>
            <a:tailEnd/>
          </a:ln>
        </p:spPr>
      </p:pic>
      <p:sp>
        <p:nvSpPr>
          <p:cNvPr id="34818" name="Rectangle 6"/>
          <p:cNvSpPr>
            <a:spLocks noChangeArrowheads="1"/>
          </p:cNvSpPr>
          <p:nvPr/>
        </p:nvSpPr>
        <p:spPr bwMode="auto">
          <a:xfrm>
            <a:off x="304800" y="1085850"/>
            <a:ext cx="762000" cy="8382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34819"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Key Operation</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07 - bitting too low, side"/>
          <p:cNvPicPr>
            <a:picLocks noChangeAspect="1" noChangeArrowheads="1"/>
          </p:cNvPicPr>
          <p:nvPr/>
        </p:nvPicPr>
        <p:blipFill>
          <a:blip r:embed="rId3"/>
          <a:srcRect/>
          <a:stretch>
            <a:fillRect/>
          </a:stretch>
        </p:blipFill>
        <p:spPr bwMode="auto">
          <a:xfrm>
            <a:off x="282575" y="1022350"/>
            <a:ext cx="8574088" cy="5145088"/>
          </a:xfrm>
          <a:prstGeom prst="rect">
            <a:avLst/>
          </a:prstGeom>
          <a:noFill/>
          <a:ln w="9525">
            <a:noFill/>
            <a:miter lim="800000"/>
            <a:headEnd/>
            <a:tailEnd/>
          </a:ln>
        </p:spPr>
      </p:pic>
      <p:sp>
        <p:nvSpPr>
          <p:cNvPr id="35842"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One Bitting Too Low</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One Bitting Too High</a:t>
            </a:r>
          </a:p>
        </p:txBody>
      </p:sp>
      <p:pic>
        <p:nvPicPr>
          <p:cNvPr id="37890" name="Picture 5" descr="08 - bitting too high, side"/>
          <p:cNvPicPr>
            <a:picLocks noChangeAspect="1" noChangeArrowheads="1"/>
          </p:cNvPicPr>
          <p:nvPr/>
        </p:nvPicPr>
        <p:blipFill>
          <a:blip r:embed="rId3"/>
          <a:srcRect/>
          <a:stretch>
            <a:fillRect/>
          </a:stretch>
        </p:blipFill>
        <p:spPr bwMode="auto">
          <a:xfrm>
            <a:off x="282575" y="1022350"/>
            <a:ext cx="8574088" cy="5145088"/>
          </a:xfrm>
          <a:prstGeom prst="rect">
            <a:avLst/>
          </a:prstGeom>
          <a:noFill/>
          <a:ln w="9525">
            <a:noFill/>
            <a:miter lim="800000"/>
            <a:headEnd/>
            <a:tailEnd/>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8" descr="09 - plug top view - ideal"/>
          <p:cNvPicPr>
            <a:picLocks noChangeAspect="1" noChangeArrowheads="1"/>
          </p:cNvPicPr>
          <p:nvPr/>
        </p:nvPicPr>
        <p:blipFill>
          <a:blip r:embed="rId3"/>
          <a:srcRect/>
          <a:stretch>
            <a:fillRect/>
          </a:stretch>
        </p:blipFill>
        <p:spPr bwMode="auto">
          <a:xfrm>
            <a:off x="76200" y="1143000"/>
            <a:ext cx="2916238" cy="5029200"/>
          </a:xfrm>
          <a:prstGeom prst="rect">
            <a:avLst/>
          </a:prstGeom>
          <a:noFill/>
          <a:ln w="9525">
            <a:noFill/>
            <a:miter lim="800000"/>
            <a:headEnd/>
            <a:tailEnd/>
          </a:ln>
        </p:spPr>
      </p:pic>
      <p:sp>
        <p:nvSpPr>
          <p:cNvPr id="39938" name="Rectangle 10"/>
          <p:cNvSpPr>
            <a:spLocks noChangeArrowheads="1"/>
          </p:cNvSpPr>
          <p:nvPr/>
        </p:nvSpPr>
        <p:spPr bwMode="auto">
          <a:xfrm>
            <a:off x="3081338" y="1328738"/>
            <a:ext cx="457200" cy="5334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39939"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In a Perfect World</a:t>
            </a:r>
          </a:p>
        </p:txBody>
      </p:sp>
      <p:grpSp>
        <p:nvGrpSpPr>
          <p:cNvPr id="39940" name="Group 2"/>
          <p:cNvGrpSpPr>
            <a:grpSpLocks/>
          </p:cNvGrpSpPr>
          <p:nvPr/>
        </p:nvGrpSpPr>
        <p:grpSpPr bwMode="auto">
          <a:xfrm>
            <a:off x="2971800" y="1295400"/>
            <a:ext cx="5935663" cy="4449763"/>
            <a:chOff x="2971800" y="1295400"/>
            <a:chExt cx="5935663" cy="4449763"/>
          </a:xfrm>
        </p:grpSpPr>
        <p:pic>
          <p:nvPicPr>
            <p:cNvPr id="39941" name="Picture 9" descr="10 - binding all pins (in an ideal world)"/>
            <p:cNvPicPr>
              <a:picLocks noChangeAspect="1" noChangeArrowheads="1" noCrop="1"/>
            </p:cNvPicPr>
            <p:nvPr/>
          </p:nvPicPr>
          <p:blipFill>
            <a:blip r:embed="rId4"/>
            <a:srcRect/>
            <a:stretch>
              <a:fillRect/>
            </a:stretch>
          </p:blipFill>
          <p:spPr bwMode="auto">
            <a:xfrm>
              <a:off x="3057525" y="1295400"/>
              <a:ext cx="5849938" cy="4449763"/>
            </a:xfrm>
            <a:prstGeom prst="rect">
              <a:avLst/>
            </a:prstGeom>
            <a:noFill/>
            <a:ln w="9525">
              <a:noFill/>
              <a:miter lim="800000"/>
              <a:headEnd/>
              <a:tailEnd/>
            </a:ln>
          </p:spPr>
        </p:pic>
        <p:sp>
          <p:nvSpPr>
            <p:cNvPr id="39942" name="Rectangle 5"/>
            <p:cNvSpPr>
              <a:spLocks noChangeArrowheads="1"/>
            </p:cNvSpPr>
            <p:nvPr/>
          </p:nvSpPr>
          <p:spPr bwMode="auto">
            <a:xfrm>
              <a:off x="2971800" y="1295400"/>
              <a:ext cx="457200" cy="5334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 descr="11 - shitty plug"/>
          <p:cNvPicPr>
            <a:picLocks noChangeAspect="1" noChangeArrowheads="1"/>
          </p:cNvPicPr>
          <p:nvPr/>
        </p:nvPicPr>
        <p:blipFill>
          <a:blip r:embed="rId3"/>
          <a:srcRect/>
          <a:stretch>
            <a:fillRect/>
          </a:stretch>
        </p:blipFill>
        <p:spPr bwMode="auto">
          <a:xfrm>
            <a:off x="1095375" y="1000125"/>
            <a:ext cx="6934200" cy="5199063"/>
          </a:xfrm>
          <a:prstGeom prst="rect">
            <a:avLst/>
          </a:prstGeom>
          <a:noFill/>
          <a:ln w="9525">
            <a:noFill/>
            <a:miter lim="800000"/>
            <a:headEnd/>
            <a:tailEnd/>
          </a:ln>
        </p:spPr>
      </p:pic>
      <p:sp>
        <p:nvSpPr>
          <p:cNvPr id="41986"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In the Real World</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descr="12 - shitty pins"/>
          <p:cNvPicPr>
            <a:picLocks noChangeAspect="1" noChangeArrowheads="1"/>
          </p:cNvPicPr>
          <p:nvPr/>
        </p:nvPicPr>
        <p:blipFill>
          <a:blip r:embed="rId3"/>
          <a:srcRect/>
          <a:stretch>
            <a:fillRect/>
          </a:stretch>
        </p:blipFill>
        <p:spPr bwMode="auto">
          <a:xfrm>
            <a:off x="1095375" y="995363"/>
            <a:ext cx="6937375" cy="5203825"/>
          </a:xfrm>
          <a:prstGeom prst="rect">
            <a:avLst/>
          </a:prstGeom>
          <a:noFill/>
          <a:ln w="9525">
            <a:noFill/>
            <a:miter lim="800000"/>
            <a:headEnd/>
            <a:tailEnd/>
          </a:ln>
        </p:spPr>
      </p:pic>
      <p:sp>
        <p:nvSpPr>
          <p:cNvPr id="44034"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In the Real World</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13 - plug top view - real"/>
          <p:cNvPicPr>
            <a:picLocks noChangeAspect="1" noChangeArrowheads="1"/>
          </p:cNvPicPr>
          <p:nvPr/>
        </p:nvPicPr>
        <p:blipFill>
          <a:blip r:embed="rId3"/>
          <a:srcRect/>
          <a:stretch>
            <a:fillRect/>
          </a:stretch>
        </p:blipFill>
        <p:spPr bwMode="auto">
          <a:xfrm>
            <a:off x="73025" y="1141413"/>
            <a:ext cx="2916238" cy="5030787"/>
          </a:xfrm>
          <a:prstGeom prst="rect">
            <a:avLst/>
          </a:prstGeom>
          <a:noFill/>
          <a:ln w="9525">
            <a:noFill/>
            <a:miter lim="800000"/>
            <a:headEnd/>
            <a:tailEnd/>
          </a:ln>
        </p:spPr>
      </p:pic>
      <p:pic>
        <p:nvPicPr>
          <p:cNvPr id="46082" name="Picture 4" descr="14 - binding one pin (in the real world)"/>
          <p:cNvPicPr>
            <a:picLocks noChangeAspect="1" noChangeArrowheads="1" noCrop="1"/>
          </p:cNvPicPr>
          <p:nvPr/>
        </p:nvPicPr>
        <p:blipFill>
          <a:blip r:embed="rId4"/>
          <a:srcRect/>
          <a:stretch>
            <a:fillRect/>
          </a:stretch>
        </p:blipFill>
        <p:spPr bwMode="auto">
          <a:xfrm>
            <a:off x="3052763" y="1296988"/>
            <a:ext cx="5849937" cy="4451350"/>
          </a:xfrm>
          <a:prstGeom prst="rect">
            <a:avLst/>
          </a:prstGeom>
          <a:noFill/>
          <a:ln w="9525">
            <a:noFill/>
            <a:miter lim="800000"/>
            <a:headEnd/>
            <a:tailEnd/>
          </a:ln>
        </p:spPr>
      </p:pic>
      <p:sp>
        <p:nvSpPr>
          <p:cNvPr id="46083" name="Rectangle 5"/>
          <p:cNvSpPr>
            <a:spLocks noChangeArrowheads="1"/>
          </p:cNvSpPr>
          <p:nvPr/>
        </p:nvSpPr>
        <p:spPr bwMode="auto">
          <a:xfrm>
            <a:off x="3081338" y="1328738"/>
            <a:ext cx="457200" cy="5334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46084"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In the Real World</a:t>
            </a:r>
          </a:p>
        </p:txBody>
      </p:sp>
      <p:cxnSp>
        <p:nvCxnSpPr>
          <p:cNvPr id="6" name="Straight Connector 5"/>
          <p:cNvCxnSpPr/>
          <p:nvPr/>
        </p:nvCxnSpPr>
        <p:spPr>
          <a:xfrm>
            <a:off x="1743075" y="762000"/>
            <a:ext cx="0" cy="541020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3"/>
          <p:cNvGrpSpPr>
            <a:grpSpLocks/>
          </p:cNvGrpSpPr>
          <p:nvPr/>
        </p:nvGrpSpPr>
        <p:grpSpPr bwMode="auto">
          <a:xfrm>
            <a:off x="1736725" y="758825"/>
            <a:ext cx="5676900" cy="5676900"/>
            <a:chOff x="1736725" y="758952"/>
            <a:chExt cx="5676900" cy="5676900"/>
          </a:xfrm>
        </p:grpSpPr>
        <p:pic>
          <p:nvPicPr>
            <p:cNvPr id="48131" name="Picture 4" descr="03 - binding pin (front view)"/>
            <p:cNvPicPr>
              <a:picLocks noChangeAspect="1" noChangeArrowheads="1" noCrop="1"/>
            </p:cNvPicPr>
            <p:nvPr/>
          </p:nvPicPr>
          <p:blipFill>
            <a:blip r:embed="rId3"/>
            <a:srcRect/>
            <a:stretch>
              <a:fillRect/>
            </a:stretch>
          </p:blipFill>
          <p:spPr bwMode="auto">
            <a:xfrm>
              <a:off x="1736725" y="758952"/>
              <a:ext cx="5676900" cy="5676900"/>
            </a:xfrm>
            <a:prstGeom prst="rect">
              <a:avLst/>
            </a:prstGeom>
            <a:noFill/>
            <a:ln w="9525">
              <a:noFill/>
              <a:miter lim="800000"/>
              <a:headEnd/>
              <a:tailEnd/>
            </a:ln>
          </p:spPr>
        </p:pic>
        <p:sp>
          <p:nvSpPr>
            <p:cNvPr id="48132" name="Rectangle 5"/>
            <p:cNvSpPr>
              <a:spLocks noChangeArrowheads="1"/>
            </p:cNvSpPr>
            <p:nvPr/>
          </p:nvSpPr>
          <p:spPr bwMode="auto">
            <a:xfrm>
              <a:off x="1828800" y="914400"/>
              <a:ext cx="533400" cy="7620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48130"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dirty="0">
                <a:latin typeface="Agency FB" pitchFamily="34" charset="0"/>
              </a:rPr>
              <a:t>Attempt Without a Key</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177" name="Group 3"/>
          <p:cNvGrpSpPr>
            <a:grpSpLocks/>
          </p:cNvGrpSpPr>
          <p:nvPr/>
        </p:nvGrpSpPr>
        <p:grpSpPr bwMode="auto">
          <a:xfrm>
            <a:off x="1736725" y="758825"/>
            <a:ext cx="5676900" cy="5676900"/>
            <a:chOff x="1736725" y="419100"/>
            <a:chExt cx="5676900" cy="5676900"/>
          </a:xfrm>
        </p:grpSpPr>
        <p:pic>
          <p:nvPicPr>
            <p:cNvPr id="50179" name="Picture 3" descr="15 - setting a pin (front view)"/>
            <p:cNvPicPr>
              <a:picLocks noChangeAspect="1" noChangeArrowheads="1" noCrop="1"/>
            </p:cNvPicPr>
            <p:nvPr/>
          </p:nvPicPr>
          <p:blipFill>
            <a:blip r:embed="rId3"/>
            <a:srcRect/>
            <a:stretch>
              <a:fillRect/>
            </a:stretch>
          </p:blipFill>
          <p:spPr bwMode="auto">
            <a:xfrm>
              <a:off x="1736725" y="419100"/>
              <a:ext cx="5676900" cy="5676900"/>
            </a:xfrm>
            <a:prstGeom prst="rect">
              <a:avLst/>
            </a:prstGeom>
            <a:noFill/>
            <a:ln w="9525">
              <a:noFill/>
              <a:miter lim="800000"/>
              <a:headEnd/>
              <a:tailEnd/>
            </a:ln>
          </p:spPr>
        </p:pic>
        <p:sp>
          <p:nvSpPr>
            <p:cNvPr id="50180" name="Rectangle 4"/>
            <p:cNvSpPr>
              <a:spLocks noChangeArrowheads="1"/>
            </p:cNvSpPr>
            <p:nvPr/>
          </p:nvSpPr>
          <p:spPr bwMode="auto">
            <a:xfrm>
              <a:off x="1828800" y="533400"/>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50178"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sz="2800" b="0">
                <a:latin typeface="Verdana" pitchFamily="34" charset="0"/>
              </a:rPr>
              <a:t>“</a:t>
            </a:r>
            <a:r>
              <a:rPr lang="en-US">
                <a:latin typeface="Agency FB" pitchFamily="34" charset="0"/>
              </a:rPr>
              <a:t>Setting</a:t>
            </a:r>
            <a:r>
              <a:rPr lang="en-US" sz="2800" b="0">
                <a:latin typeface="Verdana" pitchFamily="34" charset="0"/>
              </a:rPr>
              <a:t>”</a:t>
            </a:r>
            <a:r>
              <a:rPr lang="en-US">
                <a:latin typeface="Agency FB" pitchFamily="34" charset="0"/>
              </a:rPr>
              <a:t> a Binding Pin</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Three Kinds of Lock-Opening</a:t>
            </a:r>
          </a:p>
        </p:txBody>
      </p:sp>
      <p:pic>
        <p:nvPicPr>
          <p:cNvPr id="12290" name="Picture 2" descr="http://primages.colemans.com/2866.gif"/>
          <p:cNvPicPr>
            <a:picLocks noChangeAspect="1" noChangeArrowheads="1"/>
          </p:cNvPicPr>
          <p:nvPr/>
        </p:nvPicPr>
        <p:blipFill>
          <a:blip r:embed="rId2"/>
          <a:srcRect/>
          <a:stretch>
            <a:fillRect/>
          </a:stretch>
        </p:blipFill>
        <p:spPr bwMode="auto">
          <a:xfrm>
            <a:off x="1828800" y="1055688"/>
            <a:ext cx="6221413" cy="4641850"/>
          </a:xfrm>
          <a:prstGeom prst="rect">
            <a:avLst/>
          </a:prstGeom>
          <a:noFill/>
          <a:ln w="9525">
            <a:noFill/>
            <a:miter lim="800000"/>
            <a:headEnd/>
            <a:tailEnd/>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3"/>
          <p:cNvGrpSpPr>
            <a:grpSpLocks/>
          </p:cNvGrpSpPr>
          <p:nvPr/>
        </p:nvGrpSpPr>
        <p:grpSpPr bwMode="auto">
          <a:xfrm>
            <a:off x="1736725" y="758825"/>
            <a:ext cx="5676900" cy="5676900"/>
            <a:chOff x="1736725" y="419100"/>
            <a:chExt cx="5676900" cy="5676900"/>
          </a:xfrm>
        </p:grpSpPr>
        <p:pic>
          <p:nvPicPr>
            <p:cNvPr id="52227" name="Picture 7" descr="16 - setting a pin (the key pin can still move)"/>
            <p:cNvPicPr>
              <a:picLocks noChangeAspect="1" noChangeArrowheads="1" noCrop="1"/>
            </p:cNvPicPr>
            <p:nvPr/>
          </p:nvPicPr>
          <p:blipFill>
            <a:blip r:embed="rId3"/>
            <a:srcRect/>
            <a:stretch>
              <a:fillRect/>
            </a:stretch>
          </p:blipFill>
          <p:spPr bwMode="auto">
            <a:xfrm>
              <a:off x="1736725" y="419100"/>
              <a:ext cx="5676900" cy="5676900"/>
            </a:xfrm>
            <a:prstGeom prst="rect">
              <a:avLst/>
            </a:prstGeom>
            <a:noFill/>
            <a:ln w="9525">
              <a:noFill/>
              <a:miter lim="800000"/>
              <a:headEnd/>
              <a:tailEnd/>
            </a:ln>
          </p:spPr>
        </p:pic>
        <p:sp>
          <p:nvSpPr>
            <p:cNvPr id="52228" name="Rectangle 6"/>
            <p:cNvSpPr>
              <a:spLocks noChangeArrowheads="1"/>
            </p:cNvSpPr>
            <p:nvPr/>
          </p:nvSpPr>
          <p:spPr bwMode="auto">
            <a:xfrm>
              <a:off x="1828800" y="533400"/>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52226"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Key Pin Can Still Move Freely</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6"/>
          <p:cNvPicPr>
            <a:picLocks noChangeAspect="1" noChangeArrowheads="1" noCrop="1"/>
          </p:cNvPicPr>
          <p:nvPr/>
        </p:nvPicPr>
        <p:blipFill>
          <a:blip r:embed="rId2"/>
          <a:srcRect/>
          <a:stretch>
            <a:fillRect/>
          </a:stretch>
        </p:blipFill>
        <p:spPr bwMode="auto">
          <a:xfrm>
            <a:off x="0" y="871538"/>
            <a:ext cx="9144000" cy="5486400"/>
          </a:xfrm>
          <a:prstGeom prst="rect">
            <a:avLst/>
          </a:prstGeom>
          <a:noFill/>
          <a:ln w="9525">
            <a:noFill/>
            <a:miter lim="800000"/>
            <a:headEnd/>
            <a:tailEnd/>
          </a:ln>
        </p:spPr>
      </p:pic>
      <p:sp>
        <p:nvSpPr>
          <p:cNvPr id="54274"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Setting Multiple Pins</a:t>
            </a:r>
          </a:p>
        </p:txBody>
      </p:sp>
      <p:sp>
        <p:nvSpPr>
          <p:cNvPr id="3" name="Rectangle 2"/>
          <p:cNvSpPr/>
          <p:nvPr/>
        </p:nvSpPr>
        <p:spPr>
          <a:xfrm>
            <a:off x="76200" y="871538"/>
            <a:ext cx="381000"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6"/>
          <p:cNvPicPr>
            <a:picLocks noChangeAspect="1" noChangeArrowheads="1" noCrop="1"/>
          </p:cNvPicPr>
          <p:nvPr/>
        </p:nvPicPr>
        <p:blipFill>
          <a:blip r:embed="rId3"/>
          <a:srcRect/>
          <a:stretch>
            <a:fillRect/>
          </a:stretch>
        </p:blipFill>
        <p:spPr bwMode="auto">
          <a:xfrm>
            <a:off x="0" y="871538"/>
            <a:ext cx="9144000" cy="5486400"/>
          </a:xfrm>
          <a:prstGeom prst="rect">
            <a:avLst/>
          </a:prstGeom>
          <a:noFill/>
          <a:ln w="9525">
            <a:noFill/>
            <a:miter lim="800000"/>
            <a:headEnd/>
            <a:tailEnd/>
          </a:ln>
        </p:spPr>
      </p:pic>
      <p:sp>
        <p:nvSpPr>
          <p:cNvPr id="55298"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Take Caution to Avoid Over-Lifting</a:t>
            </a:r>
          </a:p>
        </p:txBody>
      </p:sp>
      <p:sp>
        <p:nvSpPr>
          <p:cNvPr id="3" name="Rectangle 2"/>
          <p:cNvSpPr/>
          <p:nvPr/>
        </p:nvSpPr>
        <p:spPr>
          <a:xfrm>
            <a:off x="76200" y="871538"/>
            <a:ext cx="381000" cy="57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6000">
                <a:latin typeface="Agency FB" pitchFamily="34" charset="0"/>
              </a:rPr>
              <a:t>The Turning Tool</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Lockpicking is Simple</a:t>
            </a:r>
            <a:r>
              <a:rPr lang="en-US" sz="2800" b="0">
                <a:latin typeface="Verdana" pitchFamily="34" charset="0"/>
              </a:rPr>
              <a:t>!</a:t>
            </a:r>
            <a:r>
              <a:rPr lang="en-US" sz="2800" b="0">
                <a:latin typeface="Agency FB" pitchFamily="34" charset="0"/>
              </a:rPr>
              <a:t> </a:t>
            </a:r>
            <a:r>
              <a:rPr lang="en-US">
                <a:latin typeface="Agency FB" pitchFamily="34" charset="0"/>
              </a:rPr>
              <a:t>(redux)</a:t>
            </a:r>
          </a:p>
        </p:txBody>
      </p:sp>
      <p:pic>
        <p:nvPicPr>
          <p:cNvPr id="58370" name="Picture 4"/>
          <p:cNvPicPr>
            <a:picLocks noChangeAspect="1" noChangeArrowheads="1"/>
          </p:cNvPicPr>
          <p:nvPr/>
        </p:nvPicPr>
        <p:blipFill>
          <a:blip r:embed="rId3"/>
          <a:srcRect/>
          <a:stretch>
            <a:fillRect/>
          </a:stretch>
        </p:blipFill>
        <p:spPr bwMode="auto">
          <a:xfrm>
            <a:off x="1719263" y="1179513"/>
            <a:ext cx="5715000" cy="4868862"/>
          </a:xfrm>
          <a:prstGeom prst="rect">
            <a:avLst/>
          </a:prstGeom>
          <a:noFill/>
          <a:ln w="9525">
            <a:noFill/>
            <a:miter lim="800000"/>
            <a:headEnd/>
            <a:tailEnd/>
          </a:ln>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tension 07"/>
          <p:cNvPicPr>
            <a:picLocks noChangeAspect="1" noChangeArrowheads="1"/>
          </p:cNvPicPr>
          <p:nvPr/>
        </p:nvPicPr>
        <p:blipFill>
          <a:blip r:embed="rId3"/>
          <a:srcRect r="56287"/>
          <a:stretch>
            <a:fillRect/>
          </a:stretch>
        </p:blipFill>
        <p:spPr bwMode="auto">
          <a:xfrm>
            <a:off x="2751138" y="1033463"/>
            <a:ext cx="3330575" cy="4762500"/>
          </a:xfrm>
          <a:prstGeom prst="rect">
            <a:avLst/>
          </a:prstGeom>
          <a:noFill/>
          <a:ln w="9525">
            <a:noFill/>
            <a:miter lim="800000"/>
            <a:headEnd/>
            <a:tailEnd/>
          </a:ln>
        </p:spPr>
      </p:pic>
      <p:sp>
        <p:nvSpPr>
          <p:cNvPr id="60418"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Turning Tool</a:t>
            </a:r>
          </a:p>
        </p:txBody>
      </p:sp>
      <p:sp>
        <p:nvSpPr>
          <p:cNvPr id="4" name="Diagonal Stripe 3"/>
          <p:cNvSpPr/>
          <p:nvPr/>
        </p:nvSpPr>
        <p:spPr>
          <a:xfrm>
            <a:off x="4760913" y="2714625"/>
            <a:ext cx="2771775" cy="219075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descr="tension 01"/>
          <p:cNvPicPr>
            <a:picLocks noChangeAspect="1" noChangeArrowheads="1"/>
          </p:cNvPicPr>
          <p:nvPr/>
        </p:nvPicPr>
        <p:blipFill>
          <a:blip r:embed="rId2"/>
          <a:srcRect/>
          <a:stretch>
            <a:fillRect/>
          </a:stretch>
        </p:blipFill>
        <p:spPr bwMode="auto">
          <a:xfrm>
            <a:off x="1143000" y="1042988"/>
            <a:ext cx="6864350" cy="5148262"/>
          </a:xfrm>
          <a:prstGeom prst="rect">
            <a:avLst/>
          </a:prstGeom>
          <a:noFill/>
          <a:ln w="9525">
            <a:noFill/>
            <a:miter lim="800000"/>
            <a:headEnd/>
            <a:tailEnd/>
          </a:ln>
        </p:spPr>
      </p:pic>
      <p:sp>
        <p:nvSpPr>
          <p:cNvPr id="62466"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Bad Turning Tool Usage (Pulling)</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tension 02"/>
          <p:cNvPicPr>
            <a:picLocks noChangeAspect="1" noChangeArrowheads="1"/>
          </p:cNvPicPr>
          <p:nvPr/>
        </p:nvPicPr>
        <p:blipFill>
          <a:blip r:embed="rId2"/>
          <a:srcRect/>
          <a:stretch>
            <a:fillRect/>
          </a:stretch>
        </p:blipFill>
        <p:spPr bwMode="auto">
          <a:xfrm>
            <a:off x="1141413" y="1041400"/>
            <a:ext cx="6864350" cy="5148263"/>
          </a:xfrm>
          <a:prstGeom prst="rect">
            <a:avLst/>
          </a:prstGeom>
          <a:noFill/>
          <a:ln w="9525">
            <a:noFill/>
            <a:miter lim="800000"/>
            <a:headEnd/>
            <a:tailEnd/>
          </a:ln>
        </p:spPr>
      </p:pic>
      <p:sp>
        <p:nvSpPr>
          <p:cNvPr id="63490"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Better Turning Tool Usage (Pushing)</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Best Turning Tool Usage (Pushing Out at Tip)</a:t>
            </a:r>
          </a:p>
        </p:txBody>
      </p:sp>
      <p:pic>
        <p:nvPicPr>
          <p:cNvPr id="64514" name="Picture 2"/>
          <p:cNvPicPr>
            <a:picLocks noChangeAspect="1" noChangeArrowheads="1"/>
          </p:cNvPicPr>
          <p:nvPr/>
        </p:nvPicPr>
        <p:blipFill>
          <a:blip r:embed="rId2"/>
          <a:srcRect/>
          <a:stretch>
            <a:fillRect/>
          </a:stretch>
        </p:blipFill>
        <p:spPr bwMode="auto">
          <a:xfrm>
            <a:off x="1143000" y="1042988"/>
            <a:ext cx="6858000" cy="5153025"/>
          </a:xfrm>
          <a:prstGeom prst="rect">
            <a:avLst/>
          </a:prstGeom>
          <a:noFill/>
          <a:ln w="9525">
            <a:noFill/>
            <a:miter lim="800000"/>
            <a:headEnd/>
            <a:tailEnd/>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tension 04"/>
          <p:cNvPicPr>
            <a:picLocks noChangeAspect="1" noChangeArrowheads="1"/>
          </p:cNvPicPr>
          <p:nvPr/>
        </p:nvPicPr>
        <p:blipFill>
          <a:blip r:embed="rId2"/>
          <a:srcRect/>
          <a:stretch>
            <a:fillRect/>
          </a:stretch>
        </p:blipFill>
        <p:spPr bwMode="auto">
          <a:xfrm>
            <a:off x="1141413" y="1041400"/>
            <a:ext cx="6864350" cy="5148263"/>
          </a:xfrm>
          <a:prstGeom prst="rect">
            <a:avLst/>
          </a:prstGeom>
          <a:noFill/>
          <a:ln w="9525">
            <a:noFill/>
            <a:miter lim="800000"/>
            <a:headEnd/>
            <a:tailEnd/>
          </a:ln>
        </p:spPr>
      </p:pic>
      <p:sp>
        <p:nvSpPr>
          <p:cNvPr id="65538"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Good Turning Tool Pressure</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Three Kinds of Lock-Opening</a:t>
            </a:r>
          </a:p>
        </p:txBody>
      </p:sp>
      <p:sp>
        <p:nvSpPr>
          <p:cNvPr id="13314"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796925" lvl="1" indent="-514350">
              <a:buFont typeface="Arial" charset="0"/>
              <a:buAutoNum type="arabicPeriod"/>
            </a:pPr>
            <a:r>
              <a:rPr lang="en-US" sz="4400" b="1">
                <a:latin typeface="Agency FB" pitchFamily="34" charset="0"/>
              </a:rPr>
              <a:t>Lockpicking </a:t>
            </a:r>
            <a:r>
              <a:rPr lang="en-US" sz="4400">
                <a:solidFill>
                  <a:schemeClr val="bg1"/>
                </a:solidFill>
                <a:latin typeface="Agency FB" pitchFamily="34" charset="0"/>
              </a:rPr>
              <a:t>– what we do</a:t>
            </a:r>
            <a:br>
              <a:rPr lang="en-US" sz="4400">
                <a:latin typeface="Agency FB" pitchFamily="34" charset="0"/>
              </a:rPr>
            </a:br>
            <a:r>
              <a:rPr lang="en-US" i="1">
                <a:solidFill>
                  <a:schemeClr val="bg1"/>
                </a:solidFill>
                <a:latin typeface="Agency FB" pitchFamily="34" charset="0"/>
              </a:rPr>
              <a:t>TOOOL provides the knowledge and the means</a:t>
            </a:r>
            <a:br>
              <a:rPr lang="en-US" i="1">
                <a:latin typeface="Agency FB" pitchFamily="34" charset="0"/>
              </a:rPr>
            </a:br>
            <a:r>
              <a:rPr lang="en-US" sz="4400">
                <a:solidFill>
                  <a:schemeClr val="bg1"/>
                </a:solidFill>
                <a:latin typeface="Agency FB" pitchFamily="34" charset="0"/>
              </a:rPr>
              <a:t>– what spies do</a:t>
            </a:r>
            <a:br>
              <a:rPr lang="en-US" sz="4400">
                <a:latin typeface="Agency FB" pitchFamily="34" charset="0"/>
              </a:rPr>
            </a:br>
            <a:r>
              <a:rPr lang="en-US" i="1">
                <a:solidFill>
                  <a:schemeClr val="bg1"/>
                </a:solidFill>
                <a:latin typeface="Agency FB" pitchFamily="34" charset="0"/>
              </a:rPr>
              <a:t>TOOOL provides neither knowledge nor means</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tension 05"/>
          <p:cNvPicPr>
            <a:picLocks noChangeAspect="1" noChangeArrowheads="1"/>
          </p:cNvPicPr>
          <p:nvPr/>
        </p:nvPicPr>
        <p:blipFill>
          <a:blip r:embed="rId2"/>
          <a:srcRect/>
          <a:stretch>
            <a:fillRect/>
          </a:stretch>
        </p:blipFill>
        <p:spPr bwMode="auto">
          <a:xfrm>
            <a:off x="1141413" y="1041400"/>
            <a:ext cx="6864350" cy="5148263"/>
          </a:xfrm>
          <a:prstGeom prst="rect">
            <a:avLst/>
          </a:prstGeom>
          <a:noFill/>
          <a:ln w="9525">
            <a:noFill/>
            <a:miter lim="800000"/>
            <a:headEnd/>
            <a:tailEnd/>
          </a:ln>
        </p:spPr>
      </p:pic>
      <p:sp>
        <p:nvSpPr>
          <p:cNvPr id="66562"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Too Much Turning Tool Pressure</a:t>
            </a:r>
            <a:r>
              <a:rPr lang="en-US" sz="2800" b="0">
                <a:latin typeface="Verdana" pitchFamily="34" charset="0"/>
              </a:rPr>
              <a:t>!</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2"/>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6000">
                <a:latin typeface="Agency FB" pitchFamily="34" charset="0"/>
              </a:rPr>
              <a:t>Which Pick do I use?</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3" descr="half diamond 01"/>
          <p:cNvPicPr>
            <a:picLocks noChangeAspect="1" noChangeArrowheads="1"/>
          </p:cNvPicPr>
          <p:nvPr/>
        </p:nvPicPr>
        <p:blipFill>
          <a:blip r:embed="rId3"/>
          <a:srcRect/>
          <a:stretch>
            <a:fillRect/>
          </a:stretch>
        </p:blipFill>
        <p:spPr bwMode="auto">
          <a:xfrm>
            <a:off x="228600" y="914400"/>
            <a:ext cx="8686800" cy="5429250"/>
          </a:xfrm>
          <a:prstGeom prst="rect">
            <a:avLst/>
          </a:prstGeom>
          <a:noFill/>
          <a:ln w="9525">
            <a:noFill/>
            <a:miter lim="800000"/>
            <a:headEnd/>
            <a:tailEnd/>
          </a:ln>
        </p:spPr>
      </p:pic>
      <p:sp>
        <p:nvSpPr>
          <p:cNvPr id="70658" name="Title 1"/>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Different Shapes for Different Purposes</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Hook: Direct Lifting</a:t>
            </a:r>
          </a:p>
        </p:txBody>
      </p:sp>
      <p:pic>
        <p:nvPicPr>
          <p:cNvPr id="72706" name="Picture 2" descr="progressive 06"/>
          <p:cNvPicPr>
            <a:picLocks noChangeAspect="1" noChangeArrowheads="1"/>
          </p:cNvPicPr>
          <p:nvPr/>
        </p:nvPicPr>
        <p:blipFill>
          <a:blip r:embed="rId2"/>
          <a:srcRect/>
          <a:stretch>
            <a:fillRect/>
          </a:stretch>
        </p:blipFill>
        <p:spPr bwMode="auto">
          <a:xfrm>
            <a:off x="0" y="1295400"/>
            <a:ext cx="9144000" cy="4572000"/>
          </a:xfrm>
          <a:prstGeom prst="rect">
            <a:avLst/>
          </a:prstGeom>
          <a:noFill/>
          <a:ln w="9525">
            <a:noFill/>
            <a:miter lim="800000"/>
            <a:headEnd/>
            <a:tailEnd/>
          </a:ln>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Hook: Rocking Lifting</a:t>
            </a:r>
          </a:p>
        </p:txBody>
      </p:sp>
      <p:pic>
        <p:nvPicPr>
          <p:cNvPr id="73730" name="Picture 2" descr="progressive 07"/>
          <p:cNvPicPr>
            <a:picLocks noChangeAspect="1" noChangeArrowheads="1"/>
          </p:cNvPicPr>
          <p:nvPr/>
        </p:nvPicPr>
        <p:blipFill>
          <a:blip r:embed="rId2"/>
          <a:srcRect/>
          <a:stretch>
            <a:fillRect/>
          </a:stretch>
        </p:blipFill>
        <p:spPr bwMode="auto">
          <a:xfrm>
            <a:off x="0" y="1296988"/>
            <a:ext cx="9140825" cy="4570412"/>
          </a:xfrm>
          <a:prstGeom prst="rect">
            <a:avLst/>
          </a:prstGeom>
          <a:noFill/>
          <a:ln w="9525">
            <a:noFill/>
            <a:miter lim="800000"/>
            <a:headEnd/>
            <a:tailEnd/>
          </a:ln>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Be gentle!</a:t>
            </a:r>
          </a:p>
        </p:txBody>
      </p:sp>
      <p:grpSp>
        <p:nvGrpSpPr>
          <p:cNvPr id="74754" name="Group 15"/>
          <p:cNvGrpSpPr>
            <a:grpSpLocks/>
          </p:cNvGrpSpPr>
          <p:nvPr/>
        </p:nvGrpSpPr>
        <p:grpSpPr bwMode="auto">
          <a:xfrm>
            <a:off x="-438150" y="1533525"/>
            <a:ext cx="8848725" cy="3644900"/>
            <a:chOff x="-476249" y="1714500"/>
            <a:chExt cx="8848724" cy="3645650"/>
          </a:xfrm>
        </p:grpSpPr>
        <p:sp>
          <p:nvSpPr>
            <p:cNvPr id="8" name="Arc 7"/>
            <p:cNvSpPr/>
            <p:nvPr/>
          </p:nvSpPr>
          <p:spPr>
            <a:xfrm>
              <a:off x="-476249" y="2495711"/>
              <a:ext cx="8648699" cy="819319"/>
            </a:xfrm>
            <a:prstGeom prst="arc">
              <a:avLst>
                <a:gd name="adj1" fmla="val 14687933"/>
                <a:gd name="adj2" fmla="val 21523866"/>
              </a:avLst>
            </a:prstGeom>
            <a:ln w="1682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Rounded Rectangle 8"/>
            <p:cNvSpPr/>
            <p:nvPr/>
          </p:nvSpPr>
          <p:spPr>
            <a:xfrm>
              <a:off x="554039" y="2260712"/>
              <a:ext cx="4713286" cy="50016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Arc 9"/>
            <p:cNvSpPr/>
            <p:nvPr/>
          </p:nvSpPr>
          <p:spPr>
            <a:xfrm rot="7100607">
              <a:off x="7772333" y="2217898"/>
              <a:ext cx="655773" cy="544512"/>
            </a:xfrm>
            <a:prstGeom prst="arc">
              <a:avLst>
                <a:gd name="adj1" fmla="val 16166963"/>
                <a:gd name="adj2" fmla="val 236890"/>
              </a:avLst>
            </a:prstGeom>
            <a:ln w="168275" cap="rnd">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74758" name="Picture 2" descr="http://www.takequickbreak.com/wp-content/uploads/2013/07/Cute-Sad-Bunny.jpg"/>
            <p:cNvPicPr>
              <a:picLocks noChangeAspect="1" noChangeArrowheads="1"/>
            </p:cNvPicPr>
            <p:nvPr/>
          </p:nvPicPr>
          <p:blipFill>
            <a:blip r:embed="rId3"/>
            <a:srcRect/>
            <a:stretch>
              <a:fillRect/>
            </a:stretch>
          </p:blipFill>
          <p:spPr bwMode="auto">
            <a:xfrm>
              <a:off x="2066925" y="3206732"/>
              <a:ext cx="3232148" cy="2153418"/>
            </a:xfrm>
            <a:prstGeom prst="rect">
              <a:avLst/>
            </a:prstGeom>
            <a:noFill/>
            <a:ln w="9525">
              <a:noFill/>
              <a:miter lim="800000"/>
              <a:headEnd/>
              <a:tailEnd/>
            </a:ln>
          </p:spPr>
        </p:pic>
        <p:sp>
          <p:nvSpPr>
            <p:cNvPr id="14" name="Arc 13"/>
            <p:cNvSpPr/>
            <p:nvPr/>
          </p:nvSpPr>
          <p:spPr>
            <a:xfrm flipV="1">
              <a:off x="4000500" y="1714500"/>
              <a:ext cx="2638425" cy="2324578"/>
            </a:xfrm>
            <a:prstGeom prst="arc">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4" descr="26 - shovling diamond"/>
          <p:cNvPicPr>
            <a:picLocks noChangeAspect="1" noChangeArrowheads="1"/>
          </p:cNvPicPr>
          <p:nvPr/>
        </p:nvPicPr>
        <p:blipFill>
          <a:blip r:embed="rId3"/>
          <a:srcRect/>
          <a:stretch>
            <a:fillRect/>
          </a:stretch>
        </p:blipFill>
        <p:spPr bwMode="auto">
          <a:xfrm>
            <a:off x="0" y="912813"/>
            <a:ext cx="9140825" cy="5484812"/>
          </a:xfrm>
          <a:prstGeom prst="rect">
            <a:avLst/>
          </a:prstGeom>
          <a:noFill/>
          <a:ln w="9525">
            <a:noFill/>
            <a:miter lim="800000"/>
            <a:headEnd/>
            <a:tailEnd/>
          </a:ln>
        </p:spPr>
      </p:pic>
      <p:sp>
        <p:nvSpPr>
          <p:cNvPr id="76802"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Half-Diamond: Raking/Shoveling</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7" descr="27 - lift all pin stacks"/>
          <p:cNvPicPr>
            <a:picLocks noChangeAspect="1" noChangeArrowheads="1"/>
          </p:cNvPicPr>
          <p:nvPr/>
        </p:nvPicPr>
        <p:blipFill>
          <a:blip r:embed="rId3"/>
          <a:srcRect/>
          <a:stretch>
            <a:fillRect/>
          </a:stretch>
        </p:blipFill>
        <p:spPr bwMode="auto">
          <a:xfrm>
            <a:off x="0" y="912813"/>
            <a:ext cx="9140825" cy="5484812"/>
          </a:xfrm>
          <a:prstGeom prst="rect">
            <a:avLst/>
          </a:prstGeom>
          <a:noFill/>
          <a:ln w="9525">
            <a:noFill/>
            <a:miter lim="800000"/>
            <a:headEnd/>
            <a:tailEnd/>
          </a:ln>
        </p:spPr>
      </p:pic>
      <p:sp>
        <p:nvSpPr>
          <p:cNvPr id="78850"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Half-Diamond: Counting Pins</a:t>
            </a:r>
          </a:p>
        </p:txBody>
      </p:sp>
      <p:sp>
        <p:nvSpPr>
          <p:cNvPr id="3" name="Rectangle 2"/>
          <p:cNvSpPr/>
          <p:nvPr/>
        </p:nvSpPr>
        <p:spPr>
          <a:xfrm>
            <a:off x="1752600" y="2667000"/>
            <a:ext cx="1143000" cy="16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7" descr="27 - lift all pin stacks"/>
          <p:cNvPicPr>
            <a:picLocks noChangeAspect="1" noChangeArrowheads="1"/>
          </p:cNvPicPr>
          <p:nvPr/>
        </p:nvPicPr>
        <p:blipFill>
          <a:blip r:embed="rId3"/>
          <a:srcRect/>
          <a:stretch>
            <a:fillRect/>
          </a:stretch>
        </p:blipFill>
        <p:spPr bwMode="auto">
          <a:xfrm>
            <a:off x="0" y="912813"/>
            <a:ext cx="9140825" cy="5484812"/>
          </a:xfrm>
          <a:prstGeom prst="rect">
            <a:avLst/>
          </a:prstGeom>
          <a:noFill/>
          <a:ln w="9525">
            <a:noFill/>
            <a:miter lim="800000"/>
            <a:headEnd/>
            <a:tailEnd/>
          </a:ln>
        </p:spPr>
      </p:pic>
      <p:sp>
        <p:nvSpPr>
          <p:cNvPr id="80898"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Half-Diamond: Counting Pins</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7" descr="28 - slowly remove"/>
          <p:cNvPicPr>
            <a:picLocks noChangeAspect="1" noChangeArrowheads="1"/>
          </p:cNvPicPr>
          <p:nvPr/>
        </p:nvPicPr>
        <p:blipFill>
          <a:blip r:embed="rId3"/>
          <a:srcRect/>
          <a:stretch>
            <a:fillRect/>
          </a:stretch>
        </p:blipFill>
        <p:spPr bwMode="auto">
          <a:xfrm>
            <a:off x="0" y="912813"/>
            <a:ext cx="9140825" cy="5484812"/>
          </a:xfrm>
          <a:prstGeom prst="rect">
            <a:avLst/>
          </a:prstGeom>
          <a:noFill/>
          <a:ln w="9525">
            <a:noFill/>
            <a:miter lim="800000"/>
            <a:headEnd/>
            <a:tailEnd/>
          </a:ln>
        </p:spPr>
      </p:pic>
      <p:sp>
        <p:nvSpPr>
          <p:cNvPr id="82946"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Half-Diamond: Counting Pins</a:t>
            </a:r>
          </a:p>
        </p:txBody>
      </p:sp>
      <p:sp>
        <p:nvSpPr>
          <p:cNvPr id="4" name="Rectangle 3"/>
          <p:cNvSpPr/>
          <p:nvPr/>
        </p:nvSpPr>
        <p:spPr>
          <a:xfrm>
            <a:off x="1371600" y="2852738"/>
            <a:ext cx="2209800"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Three Kinds of Lock-Opening</a:t>
            </a:r>
          </a:p>
        </p:txBody>
      </p:sp>
      <p:sp>
        <p:nvSpPr>
          <p:cNvPr id="17410"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796925" lvl="1" indent="-514350">
              <a:buFont typeface="Arial" charset="0"/>
              <a:buAutoNum type="arabicPeriod"/>
            </a:pPr>
            <a:r>
              <a:rPr lang="en-US" sz="4400" b="1" dirty="0">
                <a:latin typeface="Agency FB" pitchFamily="34" charset="0"/>
              </a:rPr>
              <a:t>Lockpicking</a:t>
            </a:r>
            <a:br>
              <a:rPr lang="en-US" sz="4400" dirty="0">
                <a:latin typeface="Agency FB" pitchFamily="34" charset="0"/>
              </a:rPr>
            </a:br>
            <a:r>
              <a:rPr lang="en-US" i="1" dirty="0">
                <a:solidFill>
                  <a:schemeClr val="bg1"/>
                </a:solidFill>
                <a:latin typeface="Agency FB" pitchFamily="34" charset="0"/>
              </a:rPr>
              <a:t>TOOOL provides the knowledge and the means</a:t>
            </a:r>
            <a:br>
              <a:rPr lang="en-US" i="1" dirty="0">
                <a:latin typeface="Agency FB" pitchFamily="34" charset="0"/>
              </a:rPr>
            </a:br>
            <a:endParaRPr lang="en-US" i="1" dirty="0">
              <a:latin typeface="Agency FB" pitchFamily="34" charset="0"/>
            </a:endParaRPr>
          </a:p>
          <a:p>
            <a:pPr marL="796925" lvl="1" indent="-514350">
              <a:buFont typeface="Arial" charset="0"/>
              <a:buAutoNum type="arabicPeriod"/>
            </a:pPr>
            <a:r>
              <a:rPr lang="en-US" sz="4400" b="1" dirty="0">
                <a:latin typeface="Agency FB" pitchFamily="34" charset="0"/>
              </a:rPr>
              <a:t>Quick &amp; Dirty</a:t>
            </a:r>
            <a:br>
              <a:rPr lang="en-US" sz="4400" dirty="0">
                <a:latin typeface="Agency FB" pitchFamily="34" charset="0"/>
              </a:rPr>
            </a:br>
            <a:r>
              <a:rPr lang="en-US" i="1" dirty="0">
                <a:solidFill>
                  <a:schemeClr val="bg1"/>
                </a:solidFill>
                <a:latin typeface="Agency FB" pitchFamily="34" charset="0"/>
              </a:rPr>
              <a:t>TOOOL provides neither knowledge nor means</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7" descr="28 - slowly remove"/>
          <p:cNvPicPr>
            <a:picLocks noChangeAspect="1" noChangeArrowheads="1"/>
          </p:cNvPicPr>
          <p:nvPr/>
        </p:nvPicPr>
        <p:blipFill>
          <a:blip r:embed="rId3"/>
          <a:srcRect/>
          <a:stretch>
            <a:fillRect/>
          </a:stretch>
        </p:blipFill>
        <p:spPr bwMode="auto">
          <a:xfrm>
            <a:off x="0" y="912813"/>
            <a:ext cx="9140825" cy="5484812"/>
          </a:xfrm>
          <a:prstGeom prst="rect">
            <a:avLst/>
          </a:prstGeom>
          <a:noFill/>
          <a:ln w="9525">
            <a:noFill/>
            <a:miter lim="800000"/>
            <a:headEnd/>
            <a:tailEnd/>
          </a:ln>
        </p:spPr>
      </p:pic>
      <p:sp>
        <p:nvSpPr>
          <p:cNvPr id="84994"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Counting Pin Stacks</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 descr="28a - snap and count"/>
          <p:cNvPicPr>
            <a:picLocks noChangeAspect="1" noChangeArrowheads="1"/>
          </p:cNvPicPr>
          <p:nvPr/>
        </p:nvPicPr>
        <p:blipFill>
          <a:blip r:embed="rId3"/>
          <a:srcRect/>
          <a:stretch>
            <a:fillRect/>
          </a:stretch>
        </p:blipFill>
        <p:spPr bwMode="auto">
          <a:xfrm>
            <a:off x="0" y="912813"/>
            <a:ext cx="9140825" cy="5484812"/>
          </a:xfrm>
          <a:prstGeom prst="rect">
            <a:avLst/>
          </a:prstGeom>
          <a:noFill/>
          <a:ln w="9525">
            <a:noFill/>
            <a:miter lim="800000"/>
            <a:headEnd/>
            <a:tailEnd/>
          </a:ln>
        </p:spPr>
      </p:pic>
      <p:sp>
        <p:nvSpPr>
          <p:cNvPr id="87042" name="Title 1"/>
          <p:cNvSpPr>
            <a:spLocks noGrp="1"/>
          </p:cNvSpPr>
          <p:nvPr>
            <p:ph type="title"/>
          </p:nvPr>
        </p:nvSpPr>
        <p:spPr bwMode="auto">
          <a:xfrm>
            <a:off x="76200" y="0"/>
            <a:ext cx="90122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Counting Pin Stacks</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7" descr="24 - raking"/>
          <p:cNvPicPr>
            <a:picLocks noChangeAspect="1" noChangeArrowheads="1"/>
          </p:cNvPicPr>
          <p:nvPr/>
        </p:nvPicPr>
        <p:blipFill>
          <a:blip r:embed="rId2"/>
          <a:srcRect/>
          <a:stretch>
            <a:fillRect/>
          </a:stretch>
        </p:blipFill>
        <p:spPr bwMode="auto">
          <a:xfrm>
            <a:off x="0" y="912813"/>
            <a:ext cx="9140825" cy="5484812"/>
          </a:xfrm>
          <a:prstGeom prst="rect">
            <a:avLst/>
          </a:prstGeom>
          <a:noFill/>
          <a:ln w="9525">
            <a:noFill/>
            <a:miter lim="800000"/>
            <a:headEnd/>
            <a:tailEnd/>
          </a:ln>
        </p:spPr>
      </p:pic>
      <p:sp>
        <p:nvSpPr>
          <p:cNvPr id="68610"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Raking</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bwMode="auto">
          <a:xfrm>
            <a:off x="0" y="0"/>
            <a:ext cx="908843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Raking</a:t>
            </a:r>
          </a:p>
        </p:txBody>
      </p:sp>
      <p:pic>
        <p:nvPicPr>
          <p:cNvPr id="69634" name="Picture 2" descr="15 - raking (side perspective)"/>
          <p:cNvPicPr>
            <a:picLocks noChangeAspect="1" noChangeArrowheads="1" noCrop="1"/>
          </p:cNvPicPr>
          <p:nvPr/>
        </p:nvPicPr>
        <p:blipFill>
          <a:blip r:embed="rId2"/>
          <a:srcRect/>
          <a:stretch>
            <a:fillRect/>
          </a:stretch>
        </p:blipFill>
        <p:spPr bwMode="auto">
          <a:xfrm>
            <a:off x="757238" y="1095375"/>
            <a:ext cx="7596187" cy="5000625"/>
          </a:xfrm>
          <a:prstGeom prst="rect">
            <a:avLst/>
          </a:prstGeom>
          <a:noFill/>
          <a:ln w="9525">
            <a:noFill/>
            <a:miter lim="800000"/>
            <a:headEnd/>
            <a:tailEnd/>
          </a:ln>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000">
                <a:latin typeface="Verdana" pitchFamily="34" charset="0"/>
              </a:rPr>
              <a:t>“</a:t>
            </a:r>
            <a:r>
              <a:rPr lang="en-US" sz="3500" b="1">
                <a:latin typeface="Acid" pitchFamily="50" charset="0"/>
              </a:rPr>
              <a:t>Raking</a:t>
            </a:r>
            <a:r>
              <a:rPr lang="en-US" sz="3000">
                <a:latin typeface="Verdana" pitchFamily="34" charset="0"/>
              </a:rPr>
              <a:t>”</a:t>
            </a:r>
            <a:r>
              <a:rPr lang="en-US" sz="3500" b="1">
                <a:latin typeface="Acid" pitchFamily="50" charset="0"/>
              </a:rPr>
              <a:t> vs. </a:t>
            </a:r>
            <a:r>
              <a:rPr lang="en-US" sz="3000">
                <a:latin typeface="Verdana" pitchFamily="34" charset="0"/>
              </a:rPr>
              <a:t>“</a:t>
            </a:r>
            <a:r>
              <a:rPr lang="en-US" sz="3500" b="1">
                <a:latin typeface="Acid" pitchFamily="50" charset="0"/>
              </a:rPr>
              <a:t>Lifting</a:t>
            </a:r>
            <a:r>
              <a:rPr lang="en-US" sz="3000">
                <a:latin typeface="Verdana" pitchFamily="34" charset="0"/>
              </a:rPr>
              <a:t>”</a:t>
            </a:r>
          </a:p>
        </p:txBody>
      </p:sp>
      <p:pic>
        <p:nvPicPr>
          <p:cNvPr id="174083" name="Picture 4" descr="contrast - rake"/>
          <p:cNvPicPr>
            <a:picLocks noChangeAspect="1" noChangeArrowheads="1"/>
          </p:cNvPicPr>
          <p:nvPr/>
        </p:nvPicPr>
        <p:blipFill>
          <a:blip r:embed="rId2"/>
          <a:srcRect/>
          <a:stretch>
            <a:fillRect/>
          </a:stretch>
        </p:blipFill>
        <p:spPr bwMode="auto">
          <a:xfrm>
            <a:off x="457200" y="1600200"/>
            <a:ext cx="4140200" cy="4140200"/>
          </a:xfrm>
          <a:prstGeom prst="rect">
            <a:avLst/>
          </a:prstGeom>
          <a:noFill/>
          <a:ln w="9525">
            <a:noFill/>
            <a:miter lim="800000"/>
            <a:headEnd/>
            <a:tailEnd/>
          </a:ln>
        </p:spPr>
      </p:pic>
      <p:pic>
        <p:nvPicPr>
          <p:cNvPr id="174084" name="Picture 5" descr="contrast - lifter"/>
          <p:cNvPicPr>
            <a:picLocks noChangeAspect="1" noChangeArrowheads="1"/>
          </p:cNvPicPr>
          <p:nvPr/>
        </p:nvPicPr>
        <p:blipFill>
          <a:blip r:embed="rId3"/>
          <a:srcRect/>
          <a:stretch>
            <a:fillRect/>
          </a:stretch>
        </p:blipFill>
        <p:spPr bwMode="auto">
          <a:xfrm>
            <a:off x="4495800" y="1524000"/>
            <a:ext cx="4195763" cy="4195763"/>
          </a:xfrm>
          <a:prstGeom prst="rect">
            <a:avLst/>
          </a:prstGeom>
          <a:noFill/>
          <a:ln w="9525">
            <a:noFill/>
            <a:miter lim="800000"/>
            <a:headEnd/>
            <a:tailEnd/>
          </a:ln>
        </p:spPr>
      </p:pic>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Raking</a:t>
            </a:r>
          </a:p>
        </p:txBody>
      </p:sp>
      <p:pic>
        <p:nvPicPr>
          <p:cNvPr id="175107" name="Picture 5" descr="movement - 01 - horizontal raking"/>
          <p:cNvPicPr>
            <a:picLocks noChangeAspect="1" noChangeArrowheads="1"/>
          </p:cNvPicPr>
          <p:nvPr/>
        </p:nvPicPr>
        <p:blipFill>
          <a:blip r:embed="rId2"/>
          <a:srcRect/>
          <a:stretch>
            <a:fillRect/>
          </a:stretch>
        </p:blipFill>
        <p:spPr bwMode="auto">
          <a:xfrm>
            <a:off x="90488" y="2490788"/>
            <a:ext cx="9004300" cy="1928812"/>
          </a:xfrm>
          <a:prstGeom prst="rect">
            <a:avLst/>
          </a:prstGeom>
          <a:noFill/>
          <a:ln w="9525">
            <a:noFill/>
            <a:miter lim="800000"/>
            <a:headEnd/>
            <a:tailEnd/>
          </a:ln>
        </p:spPr>
      </p:pic>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Raking</a:t>
            </a:r>
          </a:p>
        </p:txBody>
      </p:sp>
      <p:pic>
        <p:nvPicPr>
          <p:cNvPr id="176131" name="Picture 4" descr="movement - 02 - angled raking"/>
          <p:cNvPicPr>
            <a:picLocks noChangeAspect="1" noChangeArrowheads="1"/>
          </p:cNvPicPr>
          <p:nvPr/>
        </p:nvPicPr>
        <p:blipFill>
          <a:blip r:embed="rId2"/>
          <a:srcRect/>
          <a:stretch>
            <a:fillRect/>
          </a:stretch>
        </p:blipFill>
        <p:spPr bwMode="auto">
          <a:xfrm>
            <a:off x="6350" y="2233613"/>
            <a:ext cx="8985250" cy="2566987"/>
          </a:xfrm>
          <a:prstGeom prst="rect">
            <a:avLst/>
          </a:prstGeom>
          <a:noFill/>
          <a:ln w="9525">
            <a:noFill/>
            <a:miter lim="800000"/>
            <a:headEnd/>
            <a:tailEnd/>
          </a:ln>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Lifting</a:t>
            </a:r>
          </a:p>
        </p:txBody>
      </p:sp>
      <p:pic>
        <p:nvPicPr>
          <p:cNvPr id="177155" name="Picture 5" descr="movement - 03 - lifting"/>
          <p:cNvPicPr>
            <a:picLocks noChangeAspect="1" noChangeArrowheads="1"/>
          </p:cNvPicPr>
          <p:nvPr/>
        </p:nvPicPr>
        <p:blipFill>
          <a:blip r:embed="rId2"/>
          <a:srcRect/>
          <a:stretch>
            <a:fillRect/>
          </a:stretch>
        </p:blipFill>
        <p:spPr bwMode="auto">
          <a:xfrm>
            <a:off x="0" y="2057400"/>
            <a:ext cx="8958263" cy="2952750"/>
          </a:xfrm>
          <a:prstGeom prst="rect">
            <a:avLst/>
          </a:prstGeom>
          <a:noFill/>
          <a:ln w="9525">
            <a:noFill/>
            <a:miter lim="800000"/>
            <a:headEnd/>
            <a:tailEnd/>
          </a:ln>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What is Jiggling</a:t>
            </a:r>
            <a:r>
              <a:rPr lang="en-US" sz="1500" b="1">
                <a:latin typeface="Acid" pitchFamily="50" charset="0"/>
              </a:rPr>
              <a:t> </a:t>
            </a:r>
            <a:r>
              <a:rPr lang="en-US" sz="3000">
                <a:latin typeface="Verdana" pitchFamily="34" charset="0"/>
              </a:rPr>
              <a:t>?</a:t>
            </a:r>
          </a:p>
        </p:txBody>
      </p:sp>
      <p:pic>
        <p:nvPicPr>
          <p:cNvPr id="178179" name="Picture 3" descr="movement - 01 - horizontal raking"/>
          <p:cNvPicPr>
            <a:picLocks noChangeAspect="1" noChangeArrowheads="1"/>
          </p:cNvPicPr>
          <p:nvPr/>
        </p:nvPicPr>
        <p:blipFill>
          <a:blip r:embed="rId2"/>
          <a:srcRect/>
          <a:stretch>
            <a:fillRect/>
          </a:stretch>
        </p:blipFill>
        <p:spPr bwMode="auto">
          <a:xfrm>
            <a:off x="90488" y="838200"/>
            <a:ext cx="9004300" cy="1928813"/>
          </a:xfrm>
          <a:prstGeom prst="rect">
            <a:avLst/>
          </a:prstGeom>
          <a:noFill/>
          <a:ln w="9525">
            <a:noFill/>
            <a:miter lim="800000"/>
            <a:headEnd/>
            <a:tailEnd/>
          </a:ln>
        </p:spPr>
      </p:pic>
      <p:pic>
        <p:nvPicPr>
          <p:cNvPr id="178180" name="Picture 4" descr="movement - 03 - lifting"/>
          <p:cNvPicPr>
            <a:picLocks noChangeAspect="1" noChangeArrowheads="1"/>
          </p:cNvPicPr>
          <p:nvPr/>
        </p:nvPicPr>
        <p:blipFill>
          <a:blip r:embed="rId3"/>
          <a:srcRect/>
          <a:stretch>
            <a:fillRect/>
          </a:stretch>
        </p:blipFill>
        <p:spPr bwMode="auto">
          <a:xfrm>
            <a:off x="0" y="3352800"/>
            <a:ext cx="8958263" cy="2952750"/>
          </a:xfrm>
          <a:prstGeom prst="rect">
            <a:avLst/>
          </a:prstGeom>
          <a:noFill/>
          <a:ln w="9525">
            <a:noFill/>
            <a:miter lim="800000"/>
            <a:headEnd/>
            <a:tailEnd/>
          </a:ln>
        </p:spPr>
      </p:pic>
      <p:sp>
        <p:nvSpPr>
          <p:cNvPr id="178181" name="Text Box 5"/>
          <p:cNvSpPr txBox="1">
            <a:spLocks noChangeArrowheads="1"/>
          </p:cNvSpPr>
          <p:nvPr/>
        </p:nvSpPr>
        <p:spPr bwMode="auto">
          <a:xfrm>
            <a:off x="76200" y="2514600"/>
            <a:ext cx="9067800" cy="701675"/>
          </a:xfrm>
          <a:prstGeom prst="rect">
            <a:avLst/>
          </a:prstGeom>
          <a:noFill/>
          <a:ln w="9525">
            <a:noFill/>
            <a:miter lim="800000"/>
            <a:headEnd/>
            <a:tailEnd/>
          </a:ln>
        </p:spPr>
        <p:txBody>
          <a:bodyPr>
            <a:spAutoFit/>
          </a:bodyPr>
          <a:lstStyle/>
          <a:p>
            <a:pPr algn="ctr"/>
            <a:r>
              <a:rPr lang="en-US" sz="4000" b="1">
                <a:latin typeface="Acid" pitchFamily="50" charset="0"/>
              </a:rPr>
              <a:t>In Between Raking &amp; Lifting</a:t>
            </a:r>
            <a:r>
              <a:rPr lang="en-US" sz="2000" b="1">
                <a:latin typeface="Acid" pitchFamily="50" charset="0"/>
              </a:rPr>
              <a:t> </a:t>
            </a:r>
            <a:r>
              <a:rPr lang="en-US" sz="4000" b="1">
                <a:latin typeface="Acid" pitchFamily="50" charset="0"/>
              </a:rPr>
              <a:t>…</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What is Jiggling</a:t>
            </a:r>
            <a:r>
              <a:rPr lang="en-US" sz="1500" b="1">
                <a:latin typeface="Acid" pitchFamily="50" charset="0"/>
              </a:rPr>
              <a:t> </a:t>
            </a:r>
            <a:r>
              <a:rPr lang="en-US" sz="3000">
                <a:latin typeface="Verdana" pitchFamily="34" charset="0"/>
              </a:rPr>
              <a:t>?</a:t>
            </a:r>
          </a:p>
        </p:txBody>
      </p:sp>
      <p:pic>
        <p:nvPicPr>
          <p:cNvPr id="179203" name="Picture 6" descr="movement - 04 - jiggling faux-gota"/>
          <p:cNvPicPr>
            <a:picLocks noChangeAspect="1" noChangeArrowheads="1"/>
          </p:cNvPicPr>
          <p:nvPr/>
        </p:nvPicPr>
        <p:blipFill>
          <a:blip r:embed="rId2"/>
          <a:srcRect/>
          <a:stretch>
            <a:fillRect/>
          </a:stretch>
        </p:blipFill>
        <p:spPr bwMode="auto">
          <a:xfrm>
            <a:off x="76200" y="1670050"/>
            <a:ext cx="8391525" cy="2597150"/>
          </a:xfrm>
          <a:prstGeom prst="rect">
            <a:avLst/>
          </a:prstGeom>
          <a:noFill/>
          <a:ln w="9525">
            <a:noFill/>
            <a:miter lim="800000"/>
            <a:headEnd/>
            <a:tailEnd/>
          </a:ln>
        </p:spPr>
      </p:pic>
      <p:sp>
        <p:nvSpPr>
          <p:cNvPr id="179204" name="Text Box 7"/>
          <p:cNvSpPr txBox="1">
            <a:spLocks noChangeArrowheads="1"/>
          </p:cNvSpPr>
          <p:nvPr/>
        </p:nvSpPr>
        <p:spPr bwMode="auto">
          <a:xfrm>
            <a:off x="76200" y="4784725"/>
            <a:ext cx="9067800" cy="701675"/>
          </a:xfrm>
          <a:prstGeom prst="rect">
            <a:avLst/>
          </a:prstGeom>
          <a:noFill/>
          <a:ln w="9525">
            <a:noFill/>
            <a:miter lim="800000"/>
            <a:headEnd/>
            <a:tailEnd/>
          </a:ln>
        </p:spPr>
        <p:txBody>
          <a:bodyPr>
            <a:spAutoFit/>
          </a:bodyPr>
          <a:lstStyle/>
          <a:p>
            <a:pPr algn="ctr"/>
            <a:r>
              <a:rPr lang="en-US" sz="4000" b="1">
                <a:latin typeface="Acid" pitchFamily="50" charset="0"/>
              </a:rPr>
              <a:t>… There is </a:t>
            </a:r>
            <a:r>
              <a:rPr lang="en-US" sz="3200">
                <a:latin typeface="Verdana" pitchFamily="34" charset="0"/>
              </a:rPr>
              <a:t>“</a:t>
            </a:r>
            <a:r>
              <a:rPr lang="en-US" sz="4000" b="1">
                <a:latin typeface="Acid" pitchFamily="50" charset="0"/>
              </a:rPr>
              <a:t>Jiggling</a:t>
            </a:r>
            <a:r>
              <a:rPr lang="en-US" sz="3200">
                <a:latin typeface="Verdana" pitchFamily="34" charset="0"/>
              </a:rPr>
              <a:t>”</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Three Kinds of Lock-Opening</a:t>
            </a:r>
          </a:p>
        </p:txBody>
      </p:sp>
      <p:sp>
        <p:nvSpPr>
          <p:cNvPr id="17410"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796925" lvl="1" indent="-514350">
              <a:buFont typeface="Arial" charset="0"/>
              <a:buAutoNum type="arabicPeriod"/>
            </a:pPr>
            <a:r>
              <a:rPr lang="en-US" sz="4400" b="1" dirty="0" err="1">
                <a:latin typeface="Agency FB" pitchFamily="34" charset="0"/>
              </a:rPr>
              <a:t>Lockpicking</a:t>
            </a:r>
            <a:r>
              <a:rPr lang="en-US" i="1" dirty="0" err="1">
                <a:solidFill>
                  <a:schemeClr val="bg1"/>
                </a:solidFill>
                <a:latin typeface="Agency FB" pitchFamily="34" charset="0"/>
              </a:rPr>
              <a:t>TOOOL</a:t>
            </a:r>
            <a:r>
              <a:rPr lang="en-US" i="1" dirty="0">
                <a:solidFill>
                  <a:schemeClr val="bg1"/>
                </a:solidFill>
                <a:latin typeface="Agency FB" pitchFamily="34" charset="0"/>
              </a:rPr>
              <a:t> provides the knowledge and the means</a:t>
            </a:r>
            <a:br>
              <a:rPr lang="en-US" i="1" dirty="0">
                <a:latin typeface="Agency FB" pitchFamily="34" charset="0"/>
              </a:rPr>
            </a:br>
            <a:endParaRPr lang="en-US" i="1" dirty="0">
              <a:latin typeface="Agency FB" pitchFamily="34" charset="0"/>
            </a:endParaRPr>
          </a:p>
          <a:p>
            <a:pPr marL="796925" lvl="1" indent="-514350">
              <a:buFont typeface="Arial" charset="0"/>
              <a:buAutoNum type="arabicPeriod"/>
            </a:pPr>
            <a:r>
              <a:rPr lang="en-US" sz="4400" b="1" dirty="0">
                <a:latin typeface="Agency FB" pitchFamily="34" charset="0"/>
              </a:rPr>
              <a:t>Quick &amp; Dirty</a:t>
            </a:r>
            <a:br>
              <a:rPr lang="en-US" sz="4400" dirty="0">
                <a:latin typeface="Agency FB" pitchFamily="34" charset="0"/>
              </a:rPr>
            </a:br>
            <a:r>
              <a:rPr lang="en-US" sz="2800" i="1" dirty="0">
                <a:solidFill>
                  <a:schemeClr val="bg1"/>
                </a:solidFill>
                <a:latin typeface="Agency FB" pitchFamily="34" charset="0"/>
              </a:rPr>
              <a:t>TOOOL provides knowledge. . .  but no means</a:t>
            </a:r>
            <a:br>
              <a:rPr lang="en-US" sz="2800" i="1" dirty="0">
                <a:latin typeface="Agency FB" pitchFamily="34" charset="0"/>
              </a:rPr>
            </a:br>
            <a:endParaRPr lang="en-US" sz="2800" i="1" dirty="0">
              <a:latin typeface="Agency FB" pitchFamily="34" charset="0"/>
            </a:endParaRPr>
          </a:p>
          <a:p>
            <a:pPr marL="796925" lvl="1" indent="-514350">
              <a:buFont typeface="Arial" charset="0"/>
              <a:buAutoNum type="arabicPeriod"/>
            </a:pPr>
            <a:r>
              <a:rPr lang="en-US" sz="4400" b="1" dirty="0">
                <a:latin typeface="Agency FB" pitchFamily="34" charset="0"/>
              </a:rPr>
              <a:t>Covert &amp; High-Tech</a:t>
            </a:r>
            <a:br>
              <a:rPr lang="en-US" sz="4400" dirty="0">
                <a:latin typeface="Agency FB" pitchFamily="34" charset="0"/>
              </a:rPr>
            </a:br>
            <a:r>
              <a:rPr lang="en-US" i="1" dirty="0">
                <a:solidFill>
                  <a:schemeClr val="bg1"/>
                </a:solidFill>
                <a:latin typeface="Agency FB" pitchFamily="34" charset="0"/>
              </a:rPr>
              <a:t>TOOOL provides neither knowledge nor means</a:t>
            </a:r>
          </a:p>
        </p:txBody>
      </p:sp>
    </p:spTree>
    <p:extLst>
      <p:ext uri="{BB962C8B-B14F-4D97-AF65-F5344CB8AC3E}">
        <p14:creationId xmlns:p14="http://schemas.microsoft.com/office/powerpoint/2010/main" val="175596338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900" b="1">
                <a:latin typeface="Acid" pitchFamily="50" charset="0"/>
              </a:rPr>
              <a:t>What is in your kit? Picks</a:t>
            </a:r>
            <a:endParaRPr lang="en-US" sz="3400">
              <a:latin typeface="Verdana" pitchFamily="34" charset="0"/>
            </a:endParaRPr>
          </a:p>
        </p:txBody>
      </p:sp>
      <p:pic>
        <p:nvPicPr>
          <p:cNvPr id="180229" name="Picture 5" descr="equipment-pick_kit_v2"/>
          <p:cNvPicPr>
            <a:picLocks noChangeAspect="1" noChangeArrowheads="1"/>
          </p:cNvPicPr>
          <p:nvPr/>
        </p:nvPicPr>
        <p:blipFill>
          <a:blip r:embed="rId2"/>
          <a:srcRect t="42192"/>
          <a:stretch>
            <a:fillRect/>
          </a:stretch>
        </p:blipFill>
        <p:spPr bwMode="auto">
          <a:xfrm>
            <a:off x="1103313" y="1420813"/>
            <a:ext cx="6786562" cy="4405312"/>
          </a:xfrm>
          <a:prstGeom prst="rect">
            <a:avLst/>
          </a:prstGeom>
          <a:noFill/>
        </p:spPr>
      </p:pic>
      <p:sp>
        <p:nvSpPr>
          <p:cNvPr id="180228" name="Text Box 7"/>
          <p:cNvSpPr txBox="1">
            <a:spLocks noChangeArrowheads="1"/>
          </p:cNvSpPr>
          <p:nvPr/>
        </p:nvSpPr>
        <p:spPr bwMode="auto">
          <a:xfrm>
            <a:off x="2143125" y="1631950"/>
            <a:ext cx="2895600" cy="625475"/>
          </a:xfrm>
          <a:prstGeom prst="rect">
            <a:avLst/>
          </a:prstGeom>
          <a:solidFill>
            <a:schemeClr val="bg1">
              <a:alpha val="0"/>
            </a:schemeClr>
          </a:solidFill>
          <a:ln w="9525">
            <a:noFill/>
            <a:miter lim="800000"/>
            <a:headEnd/>
            <a:tailEnd/>
          </a:ln>
        </p:spPr>
        <p:txBody>
          <a:bodyPr>
            <a:spAutoFit/>
          </a:bodyPr>
          <a:lstStyle/>
          <a:p>
            <a:pPr algn="ctr"/>
            <a:r>
              <a:rPr lang="en-US" sz="3500" b="1">
                <a:latin typeface="Acid" pitchFamily="50" charset="0"/>
              </a:rPr>
              <a:t>Hook</a:t>
            </a:r>
            <a:endParaRPr lang="en-US" sz="3500">
              <a:latin typeface="Verdana" pitchFamily="34" charset="0"/>
            </a:endParaRPr>
          </a:p>
        </p:txBody>
      </p:sp>
      <p:sp>
        <p:nvSpPr>
          <p:cNvPr id="180230" name="Text Box 7"/>
          <p:cNvSpPr txBox="1">
            <a:spLocks noChangeArrowheads="1"/>
          </p:cNvSpPr>
          <p:nvPr/>
        </p:nvSpPr>
        <p:spPr bwMode="auto">
          <a:xfrm>
            <a:off x="2143125" y="2232025"/>
            <a:ext cx="2895600" cy="625475"/>
          </a:xfrm>
          <a:prstGeom prst="rect">
            <a:avLst/>
          </a:prstGeom>
          <a:solidFill>
            <a:schemeClr val="bg1">
              <a:alpha val="0"/>
            </a:schemeClr>
          </a:solidFill>
          <a:ln w="9525">
            <a:noFill/>
            <a:miter lim="800000"/>
            <a:headEnd/>
            <a:tailEnd/>
          </a:ln>
        </p:spPr>
        <p:txBody>
          <a:bodyPr>
            <a:spAutoFit/>
          </a:bodyPr>
          <a:lstStyle/>
          <a:p>
            <a:pPr algn="ctr"/>
            <a:r>
              <a:rPr lang="en-US" sz="3500" b="1">
                <a:latin typeface="Acid" pitchFamily="50" charset="0"/>
              </a:rPr>
              <a:t>Reach</a:t>
            </a:r>
            <a:endParaRPr lang="en-US" sz="3500">
              <a:latin typeface="Verdana" pitchFamily="34" charset="0"/>
            </a:endParaRPr>
          </a:p>
        </p:txBody>
      </p:sp>
      <p:sp>
        <p:nvSpPr>
          <p:cNvPr id="180231" name="Text Box 7"/>
          <p:cNvSpPr txBox="1">
            <a:spLocks noChangeArrowheads="1"/>
          </p:cNvSpPr>
          <p:nvPr/>
        </p:nvSpPr>
        <p:spPr bwMode="auto">
          <a:xfrm>
            <a:off x="1876425" y="2870200"/>
            <a:ext cx="3162300" cy="625475"/>
          </a:xfrm>
          <a:prstGeom prst="rect">
            <a:avLst/>
          </a:prstGeom>
          <a:solidFill>
            <a:schemeClr val="bg1">
              <a:alpha val="0"/>
            </a:schemeClr>
          </a:solidFill>
          <a:ln w="9525">
            <a:noFill/>
            <a:miter lim="800000"/>
            <a:headEnd/>
            <a:tailEnd/>
          </a:ln>
        </p:spPr>
        <p:txBody>
          <a:bodyPr>
            <a:spAutoFit/>
          </a:bodyPr>
          <a:lstStyle/>
          <a:p>
            <a:pPr algn="ctr"/>
            <a:r>
              <a:rPr lang="en-US" sz="3500" b="1">
                <a:latin typeface="Acid" pitchFamily="50" charset="0"/>
              </a:rPr>
              <a:t>Offset Half-Diamond</a:t>
            </a:r>
            <a:endParaRPr lang="en-US" sz="3500">
              <a:latin typeface="Verdana" pitchFamily="34" charset="0"/>
            </a:endParaRPr>
          </a:p>
        </p:txBody>
      </p:sp>
      <p:sp>
        <p:nvSpPr>
          <p:cNvPr id="180232" name="Text Box 7"/>
          <p:cNvSpPr txBox="1">
            <a:spLocks noChangeArrowheads="1"/>
          </p:cNvSpPr>
          <p:nvPr/>
        </p:nvSpPr>
        <p:spPr bwMode="auto">
          <a:xfrm>
            <a:off x="2400300" y="3508375"/>
            <a:ext cx="2762250" cy="625475"/>
          </a:xfrm>
          <a:prstGeom prst="rect">
            <a:avLst/>
          </a:prstGeom>
          <a:solidFill>
            <a:schemeClr val="bg1">
              <a:alpha val="0"/>
            </a:schemeClr>
          </a:solidFill>
          <a:ln w="9525">
            <a:noFill/>
            <a:miter lim="800000"/>
            <a:headEnd/>
            <a:tailEnd/>
          </a:ln>
        </p:spPr>
        <p:txBody>
          <a:bodyPr>
            <a:spAutoFit/>
          </a:bodyPr>
          <a:lstStyle/>
          <a:p>
            <a:pPr algn="ctr"/>
            <a:r>
              <a:rPr lang="en-US" sz="3500" b="1">
                <a:latin typeface="Acid" pitchFamily="50" charset="0"/>
              </a:rPr>
              <a:t>Half-Diamond</a:t>
            </a:r>
            <a:endParaRPr lang="en-US" sz="3500">
              <a:latin typeface="Verdana" pitchFamily="34" charset="0"/>
            </a:endParaRPr>
          </a:p>
        </p:txBody>
      </p:sp>
      <p:sp>
        <p:nvSpPr>
          <p:cNvPr id="180233" name="Text Box 7"/>
          <p:cNvSpPr txBox="1">
            <a:spLocks noChangeArrowheads="1"/>
          </p:cNvSpPr>
          <p:nvPr/>
        </p:nvSpPr>
        <p:spPr bwMode="auto">
          <a:xfrm>
            <a:off x="1857375" y="4117975"/>
            <a:ext cx="3305175" cy="625475"/>
          </a:xfrm>
          <a:prstGeom prst="rect">
            <a:avLst/>
          </a:prstGeom>
          <a:solidFill>
            <a:schemeClr val="bg1">
              <a:alpha val="0"/>
            </a:schemeClr>
          </a:solidFill>
          <a:ln w="9525">
            <a:noFill/>
            <a:miter lim="800000"/>
            <a:headEnd/>
            <a:tailEnd/>
          </a:ln>
        </p:spPr>
        <p:txBody>
          <a:bodyPr>
            <a:spAutoFit/>
          </a:bodyPr>
          <a:lstStyle/>
          <a:p>
            <a:pPr algn="ctr"/>
            <a:r>
              <a:rPr lang="en-US" sz="3500" b="1">
                <a:latin typeface="Acid" pitchFamily="50" charset="0"/>
              </a:rPr>
              <a:t>Half-Diamond (hollow)</a:t>
            </a:r>
            <a:endParaRPr lang="en-US" sz="3500">
              <a:latin typeface="Verdana" pitchFamily="34" charset="0"/>
            </a:endParaRPr>
          </a:p>
        </p:txBody>
      </p:sp>
      <p:sp>
        <p:nvSpPr>
          <p:cNvPr id="180234" name="Text Box 7"/>
          <p:cNvSpPr txBox="1">
            <a:spLocks noChangeArrowheads="1"/>
          </p:cNvSpPr>
          <p:nvPr/>
        </p:nvSpPr>
        <p:spPr bwMode="auto">
          <a:xfrm>
            <a:off x="1857375" y="4699000"/>
            <a:ext cx="3305175" cy="625475"/>
          </a:xfrm>
          <a:prstGeom prst="rect">
            <a:avLst/>
          </a:prstGeom>
          <a:solidFill>
            <a:schemeClr val="bg1">
              <a:alpha val="0"/>
            </a:schemeClr>
          </a:solidFill>
          <a:ln w="9525">
            <a:noFill/>
            <a:miter lim="800000"/>
            <a:headEnd/>
            <a:tailEnd/>
          </a:ln>
        </p:spPr>
        <p:txBody>
          <a:bodyPr>
            <a:spAutoFit/>
          </a:bodyPr>
          <a:lstStyle/>
          <a:p>
            <a:pPr algn="ctr"/>
            <a:r>
              <a:rPr lang="en-US" sz="3500" b="1">
                <a:latin typeface="Acid" pitchFamily="50" charset="0"/>
              </a:rPr>
              <a:t>Rake</a:t>
            </a:r>
            <a:endParaRPr lang="en-US" sz="3500">
              <a:latin typeface="Verdana" pitchFamily="34" charset="0"/>
            </a:endParaRP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900" b="1">
                <a:latin typeface="Acid" pitchFamily="50" charset="0"/>
              </a:rPr>
              <a:t>What is in your kit? Turning Tools</a:t>
            </a:r>
            <a:endParaRPr lang="en-US" sz="3400">
              <a:latin typeface="Verdana" pitchFamily="34" charset="0"/>
            </a:endParaRPr>
          </a:p>
        </p:txBody>
      </p:sp>
      <p:sp>
        <p:nvSpPr>
          <p:cNvPr id="181251" name="Text Box 7"/>
          <p:cNvSpPr txBox="1">
            <a:spLocks noChangeArrowheads="1"/>
          </p:cNvSpPr>
          <p:nvPr/>
        </p:nvSpPr>
        <p:spPr bwMode="auto">
          <a:xfrm>
            <a:off x="3467100" y="936625"/>
            <a:ext cx="5676900" cy="1920875"/>
          </a:xfrm>
          <a:prstGeom prst="rect">
            <a:avLst/>
          </a:prstGeom>
          <a:noFill/>
          <a:ln w="9525">
            <a:noFill/>
            <a:miter lim="800000"/>
            <a:headEnd/>
            <a:tailEnd/>
          </a:ln>
        </p:spPr>
        <p:txBody>
          <a:bodyPr>
            <a:spAutoFit/>
          </a:bodyPr>
          <a:lstStyle/>
          <a:p>
            <a:pPr algn="ctr"/>
            <a:r>
              <a:rPr lang="en-US" sz="4000" b="1">
                <a:latin typeface="Acid" pitchFamily="50" charset="0"/>
              </a:rPr>
              <a:t>Different widths</a:t>
            </a:r>
          </a:p>
          <a:p>
            <a:pPr algn="ctr"/>
            <a:r>
              <a:rPr lang="en-US" sz="4000" b="1">
                <a:latin typeface="Acid" pitchFamily="50" charset="0"/>
              </a:rPr>
              <a:t>Different thicknesses</a:t>
            </a:r>
          </a:p>
          <a:p>
            <a:pPr algn="ctr"/>
            <a:r>
              <a:rPr lang="en-US" sz="4000" b="1">
                <a:latin typeface="Acid" pitchFamily="50" charset="0"/>
              </a:rPr>
              <a:t>Different lengths</a:t>
            </a:r>
            <a:endParaRPr lang="en-US" sz="3200">
              <a:latin typeface="Verdana" pitchFamily="34" charset="0"/>
            </a:endParaRPr>
          </a:p>
        </p:txBody>
      </p:sp>
      <p:pic>
        <p:nvPicPr>
          <p:cNvPr id="181252" name="Picture 4" descr="equipment-pick_kit_v2"/>
          <p:cNvPicPr>
            <a:picLocks noChangeAspect="1" noChangeArrowheads="1"/>
          </p:cNvPicPr>
          <p:nvPr/>
        </p:nvPicPr>
        <p:blipFill>
          <a:blip r:embed="rId2"/>
          <a:srcRect r="59550"/>
          <a:stretch>
            <a:fillRect/>
          </a:stretch>
        </p:blipFill>
        <p:spPr bwMode="auto">
          <a:xfrm>
            <a:off x="225425" y="673100"/>
            <a:ext cx="2568575" cy="5664200"/>
          </a:xfrm>
          <a:prstGeom prst="rect">
            <a:avLst/>
          </a:prstGeom>
          <a:noFill/>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900" b="1">
                <a:latin typeface="Acid" pitchFamily="50" charset="0"/>
              </a:rPr>
              <a:t>What is in your kit? Turning Tools</a:t>
            </a:r>
            <a:endParaRPr lang="en-US" sz="3400">
              <a:latin typeface="Verdana" pitchFamily="34" charset="0"/>
            </a:endParaRPr>
          </a:p>
        </p:txBody>
      </p:sp>
      <p:sp>
        <p:nvSpPr>
          <p:cNvPr id="182275" name="Text Box 7"/>
          <p:cNvSpPr txBox="1">
            <a:spLocks noChangeArrowheads="1"/>
          </p:cNvSpPr>
          <p:nvPr/>
        </p:nvSpPr>
        <p:spPr bwMode="auto">
          <a:xfrm>
            <a:off x="3467100" y="936625"/>
            <a:ext cx="5676900" cy="1920875"/>
          </a:xfrm>
          <a:prstGeom prst="rect">
            <a:avLst/>
          </a:prstGeom>
          <a:noFill/>
          <a:ln w="9525">
            <a:noFill/>
            <a:miter lim="800000"/>
            <a:headEnd/>
            <a:tailEnd/>
          </a:ln>
        </p:spPr>
        <p:txBody>
          <a:bodyPr>
            <a:spAutoFit/>
          </a:bodyPr>
          <a:lstStyle/>
          <a:p>
            <a:pPr algn="ctr"/>
            <a:r>
              <a:rPr lang="en-US" sz="4000" b="1">
                <a:latin typeface="Acid" pitchFamily="50" charset="0"/>
              </a:rPr>
              <a:t>Different widths</a:t>
            </a:r>
          </a:p>
          <a:p>
            <a:pPr algn="ctr"/>
            <a:r>
              <a:rPr lang="en-US" sz="4000" b="1">
                <a:latin typeface="Acid" pitchFamily="50" charset="0"/>
              </a:rPr>
              <a:t>Different thicknesses</a:t>
            </a:r>
          </a:p>
          <a:p>
            <a:pPr algn="ctr"/>
            <a:r>
              <a:rPr lang="en-US" sz="4000" b="1">
                <a:latin typeface="Acid" pitchFamily="50" charset="0"/>
              </a:rPr>
              <a:t>Different lengths</a:t>
            </a:r>
            <a:endParaRPr lang="en-US" sz="3200">
              <a:latin typeface="Verdana" pitchFamily="34" charset="0"/>
            </a:endParaRPr>
          </a:p>
        </p:txBody>
      </p:sp>
      <p:pic>
        <p:nvPicPr>
          <p:cNvPr id="182276" name="Picture 4" descr="equipment-pick_kit_v2"/>
          <p:cNvPicPr>
            <a:picLocks noChangeAspect="1" noChangeArrowheads="1"/>
          </p:cNvPicPr>
          <p:nvPr/>
        </p:nvPicPr>
        <p:blipFill>
          <a:blip r:embed="rId2"/>
          <a:srcRect r="59550"/>
          <a:stretch>
            <a:fillRect/>
          </a:stretch>
        </p:blipFill>
        <p:spPr bwMode="auto">
          <a:xfrm>
            <a:off x="225425" y="673100"/>
            <a:ext cx="2568575" cy="5664200"/>
          </a:xfrm>
          <a:prstGeom prst="rect">
            <a:avLst/>
          </a:prstGeom>
          <a:noFill/>
        </p:spPr>
      </p:pic>
      <p:sp>
        <p:nvSpPr>
          <p:cNvPr id="182277" name="Text Box 7"/>
          <p:cNvSpPr txBox="1">
            <a:spLocks noChangeArrowheads="1"/>
          </p:cNvSpPr>
          <p:nvPr/>
        </p:nvSpPr>
        <p:spPr bwMode="auto">
          <a:xfrm>
            <a:off x="3467100" y="2689225"/>
            <a:ext cx="5676900" cy="701675"/>
          </a:xfrm>
          <a:prstGeom prst="rect">
            <a:avLst/>
          </a:prstGeom>
          <a:noFill/>
          <a:ln w="9525">
            <a:noFill/>
            <a:miter lim="800000"/>
            <a:headEnd/>
            <a:tailEnd/>
          </a:ln>
        </p:spPr>
        <p:txBody>
          <a:bodyPr>
            <a:spAutoFit/>
          </a:bodyPr>
          <a:lstStyle/>
          <a:p>
            <a:pPr algn="ctr"/>
            <a:r>
              <a:rPr lang="en-US" sz="4000" b="1">
                <a:latin typeface="Acid" pitchFamily="50" charset="0"/>
              </a:rPr>
              <a:t>Why?</a:t>
            </a:r>
            <a:endParaRPr lang="en-US" sz="3200">
              <a:latin typeface="Verdana" pitchFamily="34" charset="0"/>
            </a:endParaRP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itle 1"/>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900" b="1">
                <a:latin typeface="Acid" pitchFamily="50" charset="0"/>
              </a:rPr>
              <a:t>What is in your kit? Turning Tools</a:t>
            </a:r>
            <a:endParaRPr lang="en-US" sz="3400">
              <a:latin typeface="Verdana" pitchFamily="34" charset="0"/>
            </a:endParaRPr>
          </a:p>
        </p:txBody>
      </p:sp>
      <p:sp>
        <p:nvSpPr>
          <p:cNvPr id="183299" name="Text Box 7"/>
          <p:cNvSpPr txBox="1">
            <a:spLocks noChangeArrowheads="1"/>
          </p:cNvSpPr>
          <p:nvPr/>
        </p:nvSpPr>
        <p:spPr bwMode="auto">
          <a:xfrm>
            <a:off x="3467100" y="936625"/>
            <a:ext cx="5676900" cy="1920875"/>
          </a:xfrm>
          <a:prstGeom prst="rect">
            <a:avLst/>
          </a:prstGeom>
          <a:noFill/>
          <a:ln w="9525">
            <a:noFill/>
            <a:miter lim="800000"/>
            <a:headEnd/>
            <a:tailEnd/>
          </a:ln>
        </p:spPr>
        <p:txBody>
          <a:bodyPr>
            <a:spAutoFit/>
          </a:bodyPr>
          <a:lstStyle/>
          <a:p>
            <a:pPr algn="ctr"/>
            <a:r>
              <a:rPr lang="en-US" sz="4000" b="1">
                <a:latin typeface="Acid" pitchFamily="50" charset="0"/>
              </a:rPr>
              <a:t>Different widths</a:t>
            </a:r>
          </a:p>
          <a:p>
            <a:pPr algn="ctr"/>
            <a:r>
              <a:rPr lang="en-US" sz="4000" b="1">
                <a:latin typeface="Acid" pitchFamily="50" charset="0"/>
              </a:rPr>
              <a:t>Different thicknesses</a:t>
            </a:r>
          </a:p>
          <a:p>
            <a:pPr algn="ctr"/>
            <a:r>
              <a:rPr lang="en-US" sz="4000" b="1">
                <a:latin typeface="Acid" pitchFamily="50" charset="0"/>
              </a:rPr>
              <a:t>Different lengths</a:t>
            </a:r>
            <a:endParaRPr lang="en-US" sz="3200">
              <a:latin typeface="Verdana" pitchFamily="34" charset="0"/>
            </a:endParaRPr>
          </a:p>
        </p:txBody>
      </p:sp>
      <p:pic>
        <p:nvPicPr>
          <p:cNvPr id="183300" name="Picture 4" descr="equipment-pick_kit_v2"/>
          <p:cNvPicPr>
            <a:picLocks noChangeAspect="1" noChangeArrowheads="1"/>
          </p:cNvPicPr>
          <p:nvPr/>
        </p:nvPicPr>
        <p:blipFill>
          <a:blip r:embed="rId2"/>
          <a:srcRect r="59550"/>
          <a:stretch>
            <a:fillRect/>
          </a:stretch>
        </p:blipFill>
        <p:spPr bwMode="auto">
          <a:xfrm>
            <a:off x="225425" y="673100"/>
            <a:ext cx="2568575" cy="5664200"/>
          </a:xfrm>
          <a:prstGeom prst="rect">
            <a:avLst/>
          </a:prstGeom>
          <a:noFill/>
        </p:spPr>
      </p:pic>
      <p:sp>
        <p:nvSpPr>
          <p:cNvPr id="183301" name="Text Box 7"/>
          <p:cNvSpPr txBox="1">
            <a:spLocks noChangeArrowheads="1"/>
          </p:cNvSpPr>
          <p:nvPr/>
        </p:nvSpPr>
        <p:spPr bwMode="auto">
          <a:xfrm>
            <a:off x="3467100" y="2689225"/>
            <a:ext cx="5676900" cy="701675"/>
          </a:xfrm>
          <a:prstGeom prst="rect">
            <a:avLst/>
          </a:prstGeom>
          <a:noFill/>
          <a:ln w="9525">
            <a:noFill/>
            <a:miter lim="800000"/>
            <a:headEnd/>
            <a:tailEnd/>
          </a:ln>
        </p:spPr>
        <p:txBody>
          <a:bodyPr>
            <a:spAutoFit/>
          </a:bodyPr>
          <a:lstStyle/>
          <a:p>
            <a:pPr algn="ctr"/>
            <a:r>
              <a:rPr lang="en-US" sz="4000" b="1">
                <a:latin typeface="Acid" pitchFamily="50" charset="0"/>
              </a:rPr>
              <a:t>Why?</a:t>
            </a:r>
            <a:endParaRPr lang="en-US" sz="3200">
              <a:latin typeface="Verdana" pitchFamily="34" charset="0"/>
            </a:endParaRPr>
          </a:p>
        </p:txBody>
      </p:sp>
      <p:sp>
        <p:nvSpPr>
          <p:cNvPr id="183302" name="Text Box 7"/>
          <p:cNvSpPr txBox="1">
            <a:spLocks noChangeArrowheads="1"/>
          </p:cNvSpPr>
          <p:nvPr/>
        </p:nvSpPr>
        <p:spPr bwMode="auto">
          <a:xfrm>
            <a:off x="3467100" y="3289300"/>
            <a:ext cx="5676900" cy="1920875"/>
          </a:xfrm>
          <a:prstGeom prst="rect">
            <a:avLst/>
          </a:prstGeom>
          <a:noFill/>
          <a:ln w="9525">
            <a:noFill/>
            <a:miter lim="800000"/>
            <a:headEnd/>
            <a:tailEnd/>
          </a:ln>
        </p:spPr>
        <p:txBody>
          <a:bodyPr>
            <a:spAutoFit/>
          </a:bodyPr>
          <a:lstStyle/>
          <a:p>
            <a:pPr algn="ctr"/>
            <a:r>
              <a:rPr lang="en-US" sz="4000" b="1">
                <a:latin typeface="Acid" pitchFamily="50" charset="0"/>
              </a:rPr>
              <a:t>Different tools fit </a:t>
            </a:r>
          </a:p>
          <a:p>
            <a:pPr algn="ctr"/>
            <a:r>
              <a:rPr lang="en-US" sz="4000" b="1">
                <a:latin typeface="Acid" pitchFamily="50" charset="0"/>
              </a:rPr>
              <a:t>different keyways</a:t>
            </a:r>
          </a:p>
          <a:p>
            <a:pPr algn="ctr"/>
            <a:r>
              <a:rPr lang="en-US" sz="4000" b="1">
                <a:latin typeface="Acid" pitchFamily="50" charset="0"/>
              </a:rPr>
              <a:t>In different ways.</a:t>
            </a:r>
            <a:endParaRPr lang="en-US" sz="3200">
              <a:latin typeface="Verdana" pitchFamily="34" charset="0"/>
            </a:endParaRP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3" descr="tension 06"/>
          <p:cNvPicPr>
            <a:picLocks noChangeAspect="1" noChangeArrowheads="1"/>
          </p:cNvPicPr>
          <p:nvPr/>
        </p:nvPicPr>
        <p:blipFill>
          <a:blip r:embed="rId2"/>
          <a:srcRect/>
          <a:stretch>
            <a:fillRect/>
          </a:stretch>
        </p:blipFill>
        <p:spPr bwMode="auto">
          <a:xfrm>
            <a:off x="1141413" y="1041400"/>
            <a:ext cx="6864350" cy="5148263"/>
          </a:xfrm>
          <a:prstGeom prst="rect">
            <a:avLst/>
          </a:prstGeom>
          <a:noFill/>
          <a:ln w="9525">
            <a:noFill/>
            <a:miter lim="800000"/>
            <a:headEnd/>
            <a:tailEnd/>
          </a:ln>
        </p:spPr>
      </p:pic>
      <p:sp>
        <p:nvSpPr>
          <p:cNvPr id="184323"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Turning Tool Position: </a:t>
            </a:r>
            <a:r>
              <a:rPr lang="en-US" sz="2800">
                <a:latin typeface="Verdana" pitchFamily="34" charset="0"/>
              </a:rPr>
              <a:t>“</a:t>
            </a:r>
            <a:r>
              <a:rPr lang="en-US" sz="3500" b="1">
                <a:latin typeface="Acid" pitchFamily="50" charset="0"/>
              </a:rPr>
              <a:t>Edge of the Plug</a:t>
            </a:r>
            <a:r>
              <a:rPr lang="en-US" sz="2800">
                <a:latin typeface="Verdana" pitchFamily="34" charset="0"/>
              </a:rPr>
              <a:t>”</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3" descr="tension 07"/>
          <p:cNvPicPr>
            <a:picLocks noChangeAspect="1" noChangeArrowheads="1"/>
          </p:cNvPicPr>
          <p:nvPr/>
        </p:nvPicPr>
        <p:blipFill>
          <a:blip r:embed="rId2"/>
          <a:srcRect/>
          <a:stretch>
            <a:fillRect/>
          </a:stretch>
        </p:blipFill>
        <p:spPr bwMode="auto">
          <a:xfrm>
            <a:off x="762000" y="1047750"/>
            <a:ext cx="7620000" cy="4762500"/>
          </a:xfrm>
          <a:prstGeom prst="rect">
            <a:avLst/>
          </a:prstGeom>
          <a:noFill/>
          <a:ln w="9525">
            <a:noFill/>
            <a:miter lim="800000"/>
            <a:headEnd/>
            <a:tailEnd/>
          </a:ln>
        </p:spPr>
      </p:pic>
      <p:sp>
        <p:nvSpPr>
          <p:cNvPr id="185347"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2800">
                <a:latin typeface="Verdana" pitchFamily="34" charset="0"/>
              </a:rPr>
              <a:t>“</a:t>
            </a:r>
            <a:r>
              <a:rPr lang="en-US" sz="3500" b="1">
                <a:latin typeface="Acid" pitchFamily="50" charset="0"/>
              </a:rPr>
              <a:t>Standard</a:t>
            </a:r>
            <a:r>
              <a:rPr lang="en-US" sz="2800">
                <a:latin typeface="Verdana" pitchFamily="34" charset="0"/>
              </a:rPr>
              <a:t>”</a:t>
            </a:r>
            <a:r>
              <a:rPr lang="en-US" sz="3500" b="1">
                <a:latin typeface="Acid" pitchFamily="50" charset="0"/>
              </a:rPr>
              <a:t> Turning Tools</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3" descr="tension 09"/>
          <p:cNvPicPr>
            <a:picLocks noChangeAspect="1" noChangeArrowheads="1"/>
          </p:cNvPicPr>
          <p:nvPr/>
        </p:nvPicPr>
        <p:blipFill>
          <a:blip r:embed="rId2"/>
          <a:srcRect/>
          <a:stretch>
            <a:fillRect/>
          </a:stretch>
        </p:blipFill>
        <p:spPr bwMode="auto">
          <a:xfrm>
            <a:off x="0" y="1754188"/>
            <a:ext cx="9144000" cy="3497262"/>
          </a:xfrm>
          <a:prstGeom prst="rect">
            <a:avLst/>
          </a:prstGeom>
          <a:noFill/>
          <a:ln w="9525">
            <a:noFill/>
            <a:miter lim="800000"/>
            <a:headEnd/>
            <a:tailEnd/>
          </a:ln>
        </p:spPr>
      </p:pic>
      <p:sp>
        <p:nvSpPr>
          <p:cNvPr id="186371"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Space in the Keyway</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3" descr="tension 08"/>
          <p:cNvPicPr>
            <a:picLocks noChangeAspect="1" noChangeArrowheads="1"/>
          </p:cNvPicPr>
          <p:nvPr/>
        </p:nvPicPr>
        <p:blipFill>
          <a:blip r:embed="rId2"/>
          <a:srcRect/>
          <a:stretch>
            <a:fillRect/>
          </a:stretch>
        </p:blipFill>
        <p:spPr bwMode="auto">
          <a:xfrm>
            <a:off x="0" y="1752600"/>
            <a:ext cx="9144000" cy="3497263"/>
          </a:xfrm>
          <a:prstGeom prst="rect">
            <a:avLst/>
          </a:prstGeom>
          <a:noFill/>
          <a:ln w="9525">
            <a:noFill/>
            <a:miter lim="800000"/>
            <a:headEnd/>
            <a:tailEnd/>
          </a:ln>
        </p:spPr>
      </p:pic>
      <p:sp>
        <p:nvSpPr>
          <p:cNvPr id="187395"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Space in the Keyway</a:t>
            </a:r>
          </a:p>
        </p:txBody>
      </p:sp>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3" descr="tension 10"/>
          <p:cNvPicPr>
            <a:picLocks noChangeAspect="1" noChangeArrowheads="1"/>
          </p:cNvPicPr>
          <p:nvPr/>
        </p:nvPicPr>
        <p:blipFill>
          <a:blip r:embed="rId2"/>
          <a:srcRect/>
          <a:stretch>
            <a:fillRect/>
          </a:stretch>
        </p:blipFill>
        <p:spPr bwMode="auto">
          <a:xfrm>
            <a:off x="1981200" y="990600"/>
            <a:ext cx="5181600" cy="5181600"/>
          </a:xfrm>
          <a:prstGeom prst="rect">
            <a:avLst/>
          </a:prstGeom>
          <a:noFill/>
          <a:ln w="9525">
            <a:noFill/>
            <a:miter lim="800000"/>
            <a:headEnd/>
            <a:tailEnd/>
          </a:ln>
        </p:spPr>
      </p:pic>
      <p:sp>
        <p:nvSpPr>
          <p:cNvPr id="188419"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Careful to not Cause Extra Friction</a:t>
            </a: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9442" name="Object 2"/>
          <p:cNvGraphicFramePr>
            <a:graphicFrameLocks noChangeAspect="1"/>
          </p:cNvGraphicFramePr>
          <p:nvPr/>
        </p:nvGraphicFramePr>
        <p:xfrm>
          <a:off x="381000" y="982663"/>
          <a:ext cx="8382000" cy="5170487"/>
        </p:xfrm>
        <a:graphic>
          <a:graphicData uri="http://schemas.openxmlformats.org/presentationml/2006/ole">
            <mc:AlternateContent xmlns:mc="http://schemas.openxmlformats.org/markup-compatibility/2006">
              <mc:Choice xmlns:v="urn:schemas-microsoft-com:vml" Requires="v">
                <p:oleObj spid="_x0000_s189444" r:id="rId3" imgW="7619048" imgH="4698413" progId="">
                  <p:embed/>
                </p:oleObj>
              </mc:Choice>
              <mc:Fallback>
                <p:oleObj r:id="rId3" imgW="7619048" imgH="4698413"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82663"/>
                        <a:ext cx="8382000" cy="517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9443"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2800">
                <a:latin typeface="Verdana" pitchFamily="34" charset="0"/>
              </a:rPr>
              <a:t>“</a:t>
            </a:r>
            <a:r>
              <a:rPr lang="en-US" sz="3500" b="1">
                <a:latin typeface="Acid" pitchFamily="50" charset="0"/>
              </a:rPr>
              <a:t>Standard</a:t>
            </a:r>
            <a:r>
              <a:rPr lang="en-US" sz="2800">
                <a:latin typeface="Verdana" pitchFamily="34" charset="0"/>
              </a:rPr>
              <a:t>”</a:t>
            </a:r>
            <a:r>
              <a:rPr lang="en-US" sz="3500" b="1">
                <a:latin typeface="Acid" pitchFamily="50" charset="0"/>
              </a:rPr>
              <a:t> vs </a:t>
            </a:r>
            <a:r>
              <a:rPr lang="en-US" sz="2800">
                <a:latin typeface="Verdana" pitchFamily="34" charset="0"/>
              </a:rPr>
              <a:t>“</a:t>
            </a:r>
            <a:r>
              <a:rPr lang="en-US" sz="3500" b="1">
                <a:latin typeface="Acid" pitchFamily="50" charset="0"/>
              </a:rPr>
              <a:t>Flat</a:t>
            </a:r>
            <a:r>
              <a:rPr lang="en-US" sz="2800">
                <a:latin typeface="Verdana" pitchFamily="34" charset="0"/>
              </a:rPr>
              <a:t>”</a:t>
            </a:r>
            <a:r>
              <a:rPr lang="en-US" sz="3500" b="1">
                <a:latin typeface="Acid" pitchFamily="50" charset="0"/>
              </a:rPr>
              <a:t> Turning Tools</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Three Kinds of Lock-Opening</a:t>
            </a:r>
          </a:p>
        </p:txBody>
      </p:sp>
      <p:sp>
        <p:nvSpPr>
          <p:cNvPr id="17410"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796925" lvl="1" indent="-514350">
              <a:buFont typeface="Arial" charset="0"/>
              <a:buAutoNum type="arabicPeriod"/>
            </a:pPr>
            <a:r>
              <a:rPr lang="en-US" sz="4400" b="1">
                <a:latin typeface="Agency FB" pitchFamily="34" charset="0"/>
              </a:rPr>
              <a:t>Lockpicking </a:t>
            </a:r>
            <a:r>
              <a:rPr lang="en-US" sz="4400">
                <a:latin typeface="Agency FB" pitchFamily="34" charset="0"/>
              </a:rPr>
              <a:t>– what we do</a:t>
            </a:r>
            <a:br>
              <a:rPr lang="en-US" sz="4400">
                <a:latin typeface="Agency FB" pitchFamily="34" charset="0"/>
              </a:rPr>
            </a:br>
            <a:r>
              <a:rPr lang="en-US" i="1">
                <a:solidFill>
                  <a:schemeClr val="bg1"/>
                </a:solidFill>
                <a:latin typeface="Agency FB" pitchFamily="34" charset="0"/>
              </a:rPr>
              <a:t>TOOOL provides the knowledge and the means</a:t>
            </a:r>
            <a:br>
              <a:rPr lang="en-US" i="1">
                <a:latin typeface="Agency FB" pitchFamily="34" charset="0"/>
              </a:rPr>
            </a:br>
            <a:endParaRPr lang="en-US" i="1">
              <a:latin typeface="Agency FB" pitchFamily="34" charset="0"/>
            </a:endParaRPr>
          </a:p>
          <a:p>
            <a:pPr marL="796925" lvl="1" indent="-514350">
              <a:buFont typeface="Arial" charset="0"/>
              <a:buAutoNum type="arabicPeriod"/>
            </a:pPr>
            <a:r>
              <a:rPr lang="en-US" sz="4400" b="1">
                <a:latin typeface="Agency FB" pitchFamily="34" charset="0"/>
              </a:rPr>
              <a:t>Quick &amp; Dirty</a:t>
            </a:r>
            <a:r>
              <a:rPr lang="en-US" sz="4400">
                <a:latin typeface="Agency FB" pitchFamily="34" charset="0"/>
              </a:rPr>
              <a:t> – what criminals do</a:t>
            </a:r>
            <a:br>
              <a:rPr lang="en-US" sz="4400">
                <a:latin typeface="Agency FB" pitchFamily="34" charset="0"/>
              </a:rPr>
            </a:br>
            <a:r>
              <a:rPr lang="en-US" sz="2800" i="1">
                <a:solidFill>
                  <a:schemeClr val="bg1"/>
                </a:solidFill>
                <a:latin typeface="Agency FB" pitchFamily="34" charset="0"/>
              </a:rPr>
              <a:t>TOOOL provides knowledge. . .  but no means</a:t>
            </a:r>
            <a:br>
              <a:rPr lang="en-US" sz="2800" i="1">
                <a:latin typeface="Agency FB" pitchFamily="34" charset="0"/>
              </a:rPr>
            </a:br>
            <a:endParaRPr lang="en-US" sz="2800" i="1">
              <a:latin typeface="Agency FB" pitchFamily="34" charset="0"/>
            </a:endParaRPr>
          </a:p>
          <a:p>
            <a:pPr marL="796925" lvl="1" indent="-514350">
              <a:buFont typeface="Arial" charset="0"/>
              <a:buAutoNum type="arabicPeriod"/>
            </a:pPr>
            <a:r>
              <a:rPr lang="en-US" sz="4400" b="1">
                <a:latin typeface="Agency FB" pitchFamily="34" charset="0"/>
              </a:rPr>
              <a:t>Covert &amp; High-Tech</a:t>
            </a:r>
            <a:r>
              <a:rPr lang="en-US" sz="4400">
                <a:latin typeface="Agency FB" pitchFamily="34" charset="0"/>
              </a:rPr>
              <a:t> – what spies do</a:t>
            </a:r>
            <a:br>
              <a:rPr lang="en-US" sz="4400">
                <a:latin typeface="Agency FB" pitchFamily="34" charset="0"/>
              </a:rPr>
            </a:br>
            <a:r>
              <a:rPr lang="en-US" i="1">
                <a:solidFill>
                  <a:schemeClr val="bg1"/>
                </a:solidFill>
                <a:latin typeface="Agency FB" pitchFamily="34" charset="0"/>
              </a:rPr>
              <a:t>TOOOL provides neither knowledge nor means</a:t>
            </a:r>
          </a:p>
        </p:txBody>
      </p:sp>
    </p:spTree>
    <p:extLst>
      <p:ext uri="{BB962C8B-B14F-4D97-AF65-F5344CB8AC3E}">
        <p14:creationId xmlns:p14="http://schemas.microsoft.com/office/powerpoint/2010/main" val="143854597"/>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3" descr="tension 12"/>
          <p:cNvPicPr>
            <a:picLocks noChangeAspect="1" noChangeArrowheads="1"/>
          </p:cNvPicPr>
          <p:nvPr/>
        </p:nvPicPr>
        <p:blipFill>
          <a:blip r:embed="rId2"/>
          <a:srcRect/>
          <a:stretch>
            <a:fillRect/>
          </a:stretch>
        </p:blipFill>
        <p:spPr bwMode="auto">
          <a:xfrm>
            <a:off x="1141413" y="1041400"/>
            <a:ext cx="6864350" cy="5148263"/>
          </a:xfrm>
          <a:prstGeom prst="rect">
            <a:avLst/>
          </a:prstGeom>
          <a:noFill/>
          <a:ln w="9525">
            <a:noFill/>
            <a:miter lim="800000"/>
            <a:headEnd/>
            <a:tailEnd/>
          </a:ln>
        </p:spPr>
      </p:pic>
      <p:sp>
        <p:nvSpPr>
          <p:cNvPr id="190467"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Turning Tool Position: </a:t>
            </a:r>
            <a:r>
              <a:rPr lang="en-US" sz="3000">
                <a:latin typeface="Verdana" pitchFamily="34" charset="0"/>
              </a:rPr>
              <a:t>“</a:t>
            </a:r>
            <a:r>
              <a:rPr lang="en-US" sz="3500" b="1">
                <a:latin typeface="Acid" pitchFamily="50" charset="0"/>
              </a:rPr>
              <a:t>Center of the Plug</a:t>
            </a:r>
            <a:r>
              <a:rPr lang="en-US" sz="3000">
                <a:latin typeface="Verdana" pitchFamily="34" charset="0"/>
              </a:rPr>
              <a:t>”</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More Space in the Keyway</a:t>
            </a:r>
            <a:endParaRPr lang="en-US" sz="2800">
              <a:latin typeface="Verdana" pitchFamily="34" charset="0"/>
            </a:endParaRPr>
          </a:p>
        </p:txBody>
      </p:sp>
      <p:pic>
        <p:nvPicPr>
          <p:cNvPr id="191491" name="Picture 1"/>
          <p:cNvPicPr>
            <a:picLocks noChangeAspect="1"/>
          </p:cNvPicPr>
          <p:nvPr/>
        </p:nvPicPr>
        <p:blipFill>
          <a:blip r:embed="rId2"/>
          <a:srcRect/>
          <a:stretch>
            <a:fillRect/>
          </a:stretch>
        </p:blipFill>
        <p:spPr bwMode="auto">
          <a:xfrm>
            <a:off x="0" y="1681163"/>
            <a:ext cx="9144000" cy="3495675"/>
          </a:xfrm>
          <a:prstGeom prst="rect">
            <a:avLst/>
          </a:prstGeom>
          <a:noFill/>
          <a:ln w="9525">
            <a:noFill/>
            <a:miter lim="800000"/>
            <a:headEnd/>
            <a:tailEnd/>
          </a:ln>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3"/>
          <p:cNvPicPr>
            <a:picLocks noChangeAspect="1"/>
          </p:cNvPicPr>
          <p:nvPr/>
        </p:nvPicPr>
        <p:blipFill>
          <a:blip r:embed="rId2"/>
          <a:srcRect/>
          <a:stretch>
            <a:fillRect/>
          </a:stretch>
        </p:blipFill>
        <p:spPr bwMode="auto">
          <a:xfrm>
            <a:off x="3497263" y="1816100"/>
            <a:ext cx="2149475" cy="3225800"/>
          </a:xfrm>
          <a:prstGeom prst="rect">
            <a:avLst/>
          </a:prstGeom>
          <a:noFill/>
          <a:ln w="9525">
            <a:noFill/>
            <a:miter lim="800000"/>
            <a:headEnd/>
            <a:tailEnd/>
          </a:ln>
        </p:spPr>
      </p:pic>
      <p:sp>
        <p:nvSpPr>
          <p:cNvPr id="192515"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Turning Direction</a:t>
            </a:r>
            <a:endParaRPr lang="en-US" sz="3000">
              <a:latin typeface="Verdana" pitchFamily="34" charset="0"/>
            </a:endParaRPr>
          </a:p>
        </p:txBody>
      </p:sp>
      <p:pic>
        <p:nvPicPr>
          <p:cNvPr id="192516" name="Picture 2"/>
          <p:cNvPicPr>
            <a:picLocks noChangeAspect="1"/>
          </p:cNvPicPr>
          <p:nvPr/>
        </p:nvPicPr>
        <p:blipFill>
          <a:blip r:embed="rId3"/>
          <a:srcRect/>
          <a:stretch>
            <a:fillRect/>
          </a:stretch>
        </p:blipFill>
        <p:spPr bwMode="auto">
          <a:xfrm>
            <a:off x="212725" y="1668463"/>
            <a:ext cx="3521075" cy="3521075"/>
          </a:xfrm>
          <a:prstGeom prst="rect">
            <a:avLst/>
          </a:prstGeom>
          <a:noFill/>
          <a:ln w="9525">
            <a:noFill/>
            <a:miter lim="800000"/>
            <a:headEnd/>
            <a:tailEnd/>
          </a:ln>
        </p:spPr>
      </p:pic>
      <p:pic>
        <p:nvPicPr>
          <p:cNvPr id="192517" name="Picture 4"/>
          <p:cNvPicPr>
            <a:picLocks noChangeAspect="1"/>
          </p:cNvPicPr>
          <p:nvPr/>
        </p:nvPicPr>
        <p:blipFill>
          <a:blip r:embed="rId4"/>
          <a:srcRect/>
          <a:stretch>
            <a:fillRect/>
          </a:stretch>
        </p:blipFill>
        <p:spPr bwMode="auto">
          <a:xfrm>
            <a:off x="5410200" y="1676400"/>
            <a:ext cx="3521075" cy="3521075"/>
          </a:xfrm>
          <a:prstGeom prst="rect">
            <a:avLst/>
          </a:prstGeom>
          <a:noFill/>
          <a:ln w="9525">
            <a:noFill/>
            <a:miter lim="800000"/>
            <a:headEnd/>
            <a:tailEnd/>
          </a:ln>
        </p:spPr>
      </p:pic>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1"/>
          <p:cNvSpPr>
            <a:spLocks noGrp="1"/>
          </p:cNvSpPr>
          <p:nvPr>
            <p:ph type="title" idx="4294967295"/>
          </p:nvPr>
        </p:nvSpPr>
        <p:spPr bwMode="auto">
          <a:xfrm>
            <a:off x="76200" y="0"/>
            <a:ext cx="9012238" cy="685800"/>
          </a:xfrm>
          <a:prstGeom prst="rect">
            <a:avLst/>
          </a:prstGeom>
          <a:noFill/>
          <a:ln>
            <a:miter lim="800000"/>
            <a:headEnd/>
            <a:tailEnd/>
          </a:ln>
        </p:spPr>
        <p:txBody>
          <a:bodyPr/>
          <a:lstStyle/>
          <a:p>
            <a:pPr algn="l"/>
            <a:r>
              <a:rPr lang="en-US" sz="3500" b="1">
                <a:latin typeface="Acid" pitchFamily="50" charset="0"/>
              </a:rPr>
              <a:t>Turning Direction</a:t>
            </a:r>
            <a:endParaRPr lang="en-US" sz="3000">
              <a:latin typeface="Verdana" pitchFamily="34" charset="0"/>
            </a:endParaRPr>
          </a:p>
        </p:txBody>
      </p:sp>
      <p:pic>
        <p:nvPicPr>
          <p:cNvPr id="193539" name="Picture 2"/>
          <p:cNvPicPr>
            <a:picLocks noChangeAspect="1" noChangeArrowheads="1"/>
          </p:cNvPicPr>
          <p:nvPr/>
        </p:nvPicPr>
        <p:blipFill>
          <a:blip r:embed="rId2"/>
          <a:srcRect/>
          <a:stretch>
            <a:fillRect/>
          </a:stretch>
        </p:blipFill>
        <p:spPr bwMode="auto">
          <a:xfrm>
            <a:off x="901700" y="1631950"/>
            <a:ext cx="3616325" cy="3594100"/>
          </a:xfrm>
          <a:prstGeom prst="rect">
            <a:avLst/>
          </a:prstGeom>
          <a:noFill/>
          <a:ln w="9525">
            <a:noFill/>
            <a:miter lim="800000"/>
            <a:headEnd/>
            <a:tailEnd/>
          </a:ln>
        </p:spPr>
      </p:pic>
      <p:pic>
        <p:nvPicPr>
          <p:cNvPr id="193540" name="Picture 6"/>
          <p:cNvPicPr>
            <a:picLocks noChangeAspect="1"/>
          </p:cNvPicPr>
          <p:nvPr/>
        </p:nvPicPr>
        <p:blipFill>
          <a:blip r:embed="rId3"/>
          <a:srcRect/>
          <a:stretch>
            <a:fillRect/>
          </a:stretch>
        </p:blipFill>
        <p:spPr bwMode="auto">
          <a:xfrm>
            <a:off x="4881563" y="1824038"/>
            <a:ext cx="3208337" cy="3209925"/>
          </a:xfrm>
          <a:prstGeom prst="rect">
            <a:avLst/>
          </a:prstGeom>
          <a:noFill/>
          <a:ln w="9525">
            <a:noFill/>
            <a:miter lim="800000"/>
            <a:headEnd/>
            <a:tailEnd/>
          </a:ln>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6000">
                <a:solidFill>
                  <a:schemeClr val="tx1"/>
                </a:solidFill>
                <a:latin typeface="Agency FB" pitchFamily="34" charset="0"/>
              </a:rPr>
              <a:t>Who Wants To Try</a:t>
            </a:r>
            <a:r>
              <a:rPr lang="en-US" sz="6000" b="0">
                <a:solidFill>
                  <a:schemeClr val="tx1"/>
                </a:solidFill>
                <a:latin typeface="Agency FB" pitchFamily="34" charset="0"/>
              </a:rPr>
              <a:t>?</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Starter Exercises – Lift without tension</a:t>
            </a:r>
          </a:p>
        </p:txBody>
      </p:sp>
      <p:pic>
        <p:nvPicPr>
          <p:cNvPr id="90114" name="Picture 2" descr="progressive 02"/>
          <p:cNvPicPr>
            <a:picLocks noChangeAspect="1" noChangeArrowheads="1"/>
          </p:cNvPicPr>
          <p:nvPr/>
        </p:nvPicPr>
        <p:blipFill>
          <a:blip r:embed="rId2"/>
          <a:srcRect/>
          <a:stretch>
            <a:fillRect/>
          </a:stretch>
        </p:blipFill>
        <p:spPr bwMode="auto">
          <a:xfrm>
            <a:off x="0" y="838200"/>
            <a:ext cx="9144000" cy="5486400"/>
          </a:xfrm>
          <a:prstGeom prst="rect">
            <a:avLst/>
          </a:prstGeom>
          <a:noFill/>
          <a:ln w="9525">
            <a:noFill/>
            <a:miter lim="800000"/>
            <a:headEnd/>
            <a:tailEnd/>
          </a:ln>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Starter Exercises – Lift without tension</a:t>
            </a:r>
          </a:p>
        </p:txBody>
      </p:sp>
      <p:pic>
        <p:nvPicPr>
          <p:cNvPr id="91138" name="Picture 2" descr="progressive 03"/>
          <p:cNvPicPr>
            <a:picLocks noChangeAspect="1" noChangeArrowheads="1"/>
          </p:cNvPicPr>
          <p:nvPr/>
        </p:nvPicPr>
        <p:blipFill>
          <a:blip r:embed="rId2"/>
          <a:srcRect/>
          <a:stretch>
            <a:fillRect/>
          </a:stretch>
        </p:blipFill>
        <p:spPr bwMode="auto">
          <a:xfrm>
            <a:off x="0" y="839788"/>
            <a:ext cx="9140825" cy="5484812"/>
          </a:xfrm>
          <a:prstGeom prst="rect">
            <a:avLst/>
          </a:prstGeom>
          <a:noFill/>
          <a:ln w="9525">
            <a:noFill/>
            <a:miter lim="800000"/>
            <a:headEnd/>
            <a:tailEnd/>
          </a:ln>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Starter Exercises – Lift with tension</a:t>
            </a:r>
          </a:p>
        </p:txBody>
      </p:sp>
      <p:pic>
        <p:nvPicPr>
          <p:cNvPr id="92162" name="Picture 2"/>
          <p:cNvPicPr>
            <a:picLocks noChangeAspect="1" noChangeArrowheads="1"/>
          </p:cNvPicPr>
          <p:nvPr/>
        </p:nvPicPr>
        <p:blipFill>
          <a:blip r:embed="rId2"/>
          <a:srcRect/>
          <a:stretch>
            <a:fillRect/>
          </a:stretch>
        </p:blipFill>
        <p:spPr bwMode="auto">
          <a:xfrm>
            <a:off x="0" y="839788"/>
            <a:ext cx="9140825" cy="5484812"/>
          </a:xfrm>
          <a:prstGeom prst="rect">
            <a:avLst/>
          </a:prstGeom>
          <a:noFill/>
          <a:ln w="9525">
            <a:noFill/>
            <a:miter lim="800000"/>
            <a:headEnd/>
            <a:tailEnd/>
          </a:ln>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Starter Exercises – Lift with tension</a:t>
            </a:r>
          </a:p>
        </p:txBody>
      </p:sp>
      <p:pic>
        <p:nvPicPr>
          <p:cNvPr id="93186" name="Picture 2"/>
          <p:cNvPicPr>
            <a:picLocks noChangeAspect="1" noChangeArrowheads="1"/>
          </p:cNvPicPr>
          <p:nvPr/>
        </p:nvPicPr>
        <p:blipFill>
          <a:blip r:embed="rId2"/>
          <a:srcRect/>
          <a:stretch>
            <a:fillRect/>
          </a:stretch>
        </p:blipFill>
        <p:spPr bwMode="auto">
          <a:xfrm>
            <a:off x="0" y="839788"/>
            <a:ext cx="9140825" cy="5484812"/>
          </a:xfrm>
          <a:prstGeom prst="rect">
            <a:avLst/>
          </a:prstGeom>
          <a:noFill/>
          <a:ln w="9525">
            <a:noFill/>
            <a:miter lim="800000"/>
            <a:headEnd/>
            <a:tailEnd/>
          </a:ln>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Practice Locks</a:t>
            </a:r>
          </a:p>
        </p:txBody>
      </p:sp>
      <p:pic>
        <p:nvPicPr>
          <p:cNvPr id="94210" name="Picture 2" descr="progressive 01"/>
          <p:cNvPicPr>
            <a:picLocks noChangeAspect="1" noChangeArrowheads="1"/>
          </p:cNvPicPr>
          <p:nvPr/>
        </p:nvPicPr>
        <p:blipFill>
          <a:blip r:embed="rId2"/>
          <a:srcRect/>
          <a:stretch>
            <a:fillRect/>
          </a:stretch>
        </p:blipFill>
        <p:spPr bwMode="auto">
          <a:xfrm>
            <a:off x="0" y="1254125"/>
            <a:ext cx="9144000" cy="2632075"/>
          </a:xfrm>
          <a:prstGeom prst="rect">
            <a:avLst/>
          </a:prstGeom>
          <a:noFill/>
          <a:ln w="9525">
            <a:noFill/>
            <a:miter lim="800000"/>
            <a:headEnd/>
            <a:tailEnd/>
          </a:ln>
        </p:spPr>
      </p:pic>
      <p:pic>
        <p:nvPicPr>
          <p:cNvPr id="94211" name="Picture 2"/>
          <p:cNvPicPr>
            <a:picLocks noChangeAspect="1" noChangeArrowheads="1"/>
          </p:cNvPicPr>
          <p:nvPr/>
        </p:nvPicPr>
        <p:blipFill>
          <a:blip r:embed="rId3"/>
          <a:srcRect/>
          <a:stretch>
            <a:fillRect/>
          </a:stretch>
        </p:blipFill>
        <p:spPr bwMode="auto">
          <a:xfrm rot="556948">
            <a:off x="531813" y="3886200"/>
            <a:ext cx="2025650" cy="2025650"/>
          </a:xfrm>
          <a:prstGeom prst="rect">
            <a:avLst/>
          </a:prstGeom>
          <a:noFill/>
          <a:ln w="9525">
            <a:noFill/>
            <a:miter lim="800000"/>
            <a:headEnd/>
            <a:tailEnd/>
          </a:ln>
        </p:spPr>
      </p:pic>
      <p:pic>
        <p:nvPicPr>
          <p:cNvPr id="94212" name="Picture 2"/>
          <p:cNvPicPr>
            <a:picLocks noChangeAspect="1" noChangeArrowheads="1"/>
          </p:cNvPicPr>
          <p:nvPr/>
        </p:nvPicPr>
        <p:blipFill>
          <a:blip r:embed="rId3"/>
          <a:srcRect/>
          <a:stretch>
            <a:fillRect/>
          </a:stretch>
        </p:blipFill>
        <p:spPr bwMode="auto">
          <a:xfrm rot="-1244277">
            <a:off x="2427288" y="4103688"/>
            <a:ext cx="2025650" cy="2025650"/>
          </a:xfrm>
          <a:prstGeom prst="rect">
            <a:avLst/>
          </a:prstGeom>
          <a:noFill/>
          <a:ln w="9525">
            <a:noFill/>
            <a:miter lim="800000"/>
            <a:headEnd/>
            <a:tailEnd/>
          </a:ln>
        </p:spPr>
      </p:pic>
      <p:pic>
        <p:nvPicPr>
          <p:cNvPr id="94213" name="Picture 2"/>
          <p:cNvPicPr>
            <a:picLocks noChangeAspect="1" noChangeArrowheads="1"/>
          </p:cNvPicPr>
          <p:nvPr/>
        </p:nvPicPr>
        <p:blipFill>
          <a:blip r:embed="rId3"/>
          <a:srcRect/>
          <a:stretch>
            <a:fillRect/>
          </a:stretch>
        </p:blipFill>
        <p:spPr bwMode="auto">
          <a:xfrm rot="-479784">
            <a:off x="4395788" y="3713163"/>
            <a:ext cx="2025650" cy="2025650"/>
          </a:xfrm>
          <a:prstGeom prst="rect">
            <a:avLst/>
          </a:prstGeom>
          <a:noFill/>
          <a:ln w="9525">
            <a:noFill/>
            <a:miter lim="800000"/>
            <a:headEnd/>
            <a:tailEnd/>
          </a:ln>
        </p:spPr>
      </p:pic>
      <p:pic>
        <p:nvPicPr>
          <p:cNvPr id="94214" name="Picture 2"/>
          <p:cNvPicPr>
            <a:picLocks noChangeAspect="1" noChangeArrowheads="1"/>
          </p:cNvPicPr>
          <p:nvPr/>
        </p:nvPicPr>
        <p:blipFill>
          <a:blip r:embed="rId3"/>
          <a:srcRect/>
          <a:stretch>
            <a:fillRect/>
          </a:stretch>
        </p:blipFill>
        <p:spPr bwMode="auto">
          <a:xfrm rot="825461">
            <a:off x="6448425" y="3886200"/>
            <a:ext cx="2027238" cy="2025650"/>
          </a:xfrm>
          <a:prstGeom prst="rect">
            <a:avLst/>
          </a:prstGeom>
          <a:noFill/>
          <a:ln w="9525">
            <a:noFill/>
            <a:miter lim="800000"/>
            <a:headEnd/>
            <a:tailEnd/>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Three Kinds of Lock-Opening</a:t>
            </a:r>
          </a:p>
        </p:txBody>
      </p:sp>
      <p:sp>
        <p:nvSpPr>
          <p:cNvPr id="18434" name="Content Placeholder 3"/>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796925" lvl="1" indent="-514350">
              <a:buFont typeface="Arial" charset="0"/>
              <a:buAutoNum type="arabicPeriod"/>
            </a:pPr>
            <a:r>
              <a:rPr lang="en-US" sz="4400" b="1">
                <a:latin typeface="Agency FB" pitchFamily="34" charset="0"/>
              </a:rPr>
              <a:t>Lockpicking </a:t>
            </a:r>
            <a:r>
              <a:rPr lang="en-US" sz="4400">
                <a:latin typeface="Agency FB" pitchFamily="34" charset="0"/>
              </a:rPr>
              <a:t>– what we do</a:t>
            </a:r>
            <a:br>
              <a:rPr lang="en-US" sz="4400">
                <a:latin typeface="Agency FB" pitchFamily="34" charset="0"/>
              </a:rPr>
            </a:br>
            <a:r>
              <a:rPr lang="en-US" i="1">
                <a:latin typeface="Agency FB" pitchFamily="34" charset="0"/>
              </a:rPr>
              <a:t>TOOOL provides the knowledge and the means</a:t>
            </a:r>
            <a:br>
              <a:rPr lang="en-US" i="1">
                <a:latin typeface="Agency FB" pitchFamily="34" charset="0"/>
              </a:rPr>
            </a:br>
            <a:endParaRPr lang="en-US" i="1">
              <a:latin typeface="Agency FB" pitchFamily="34" charset="0"/>
            </a:endParaRPr>
          </a:p>
          <a:p>
            <a:pPr marL="796925" lvl="1" indent="-514350">
              <a:buFont typeface="Arial" charset="0"/>
              <a:buAutoNum type="arabicPeriod"/>
            </a:pPr>
            <a:r>
              <a:rPr lang="en-US" sz="4400" b="1">
                <a:latin typeface="Agency FB" pitchFamily="34" charset="0"/>
              </a:rPr>
              <a:t>Quick &amp; Dirty</a:t>
            </a:r>
            <a:r>
              <a:rPr lang="en-US" sz="4400">
                <a:latin typeface="Agency FB" pitchFamily="34" charset="0"/>
              </a:rPr>
              <a:t> – what criminals do</a:t>
            </a:r>
            <a:br>
              <a:rPr lang="en-US" sz="4400">
                <a:latin typeface="Agency FB" pitchFamily="34" charset="0"/>
              </a:rPr>
            </a:br>
            <a:r>
              <a:rPr lang="en-US" sz="2800" i="1">
                <a:latin typeface="Agency FB" pitchFamily="34" charset="0"/>
              </a:rPr>
              <a:t>TOOOL provides knowledge. . .  but no means</a:t>
            </a:r>
            <a:br>
              <a:rPr lang="en-US" sz="2800" i="1">
                <a:latin typeface="Agency FB" pitchFamily="34" charset="0"/>
              </a:rPr>
            </a:br>
            <a:endParaRPr lang="en-US" sz="2800" i="1">
              <a:latin typeface="Agency FB" pitchFamily="34" charset="0"/>
            </a:endParaRPr>
          </a:p>
          <a:p>
            <a:pPr marL="796925" lvl="1" indent="-514350">
              <a:buFont typeface="Arial" charset="0"/>
              <a:buAutoNum type="arabicPeriod"/>
            </a:pPr>
            <a:r>
              <a:rPr lang="en-US" sz="4400" b="1">
                <a:latin typeface="Agency FB" pitchFamily="34" charset="0"/>
              </a:rPr>
              <a:t>Covert &amp; High-Tech</a:t>
            </a:r>
            <a:r>
              <a:rPr lang="en-US" sz="4400">
                <a:latin typeface="Agency FB" pitchFamily="34" charset="0"/>
              </a:rPr>
              <a:t> – what spies do</a:t>
            </a:r>
            <a:br>
              <a:rPr lang="en-US" sz="4400">
                <a:latin typeface="Agency FB" pitchFamily="34" charset="0"/>
              </a:rPr>
            </a:br>
            <a:r>
              <a:rPr lang="en-US" i="1">
                <a:latin typeface="Agency FB" pitchFamily="34" charset="0"/>
              </a:rPr>
              <a:t>TOOOL provides neither knowledge nor means</a:t>
            </a: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FAQs</a:t>
            </a:r>
          </a:p>
        </p:txBody>
      </p:sp>
      <p:pic>
        <p:nvPicPr>
          <p:cNvPr id="95234" name="Picture 2"/>
          <p:cNvPicPr>
            <a:picLocks noChangeAspect="1" noChangeArrowheads="1"/>
          </p:cNvPicPr>
          <p:nvPr/>
        </p:nvPicPr>
        <p:blipFill>
          <a:blip r:embed="rId3"/>
          <a:srcRect/>
          <a:stretch>
            <a:fillRect/>
          </a:stretch>
        </p:blipFill>
        <p:spPr bwMode="auto">
          <a:xfrm>
            <a:off x="4005263" y="852488"/>
            <a:ext cx="3786187" cy="2928937"/>
          </a:xfrm>
          <a:prstGeom prst="rect">
            <a:avLst/>
          </a:prstGeom>
          <a:noFill/>
          <a:ln w="9525">
            <a:noFill/>
            <a:miter lim="800000"/>
            <a:headEnd/>
            <a:tailEnd/>
          </a:ln>
        </p:spPr>
      </p:pic>
      <p:pic>
        <p:nvPicPr>
          <p:cNvPr id="95235" name="Picture 3" descr="\\wast11ms\users$\JP018832\My Profile\Desktop\General Resources\TOOOL\Talk resources\How to hold.jpg"/>
          <p:cNvPicPr>
            <a:picLocks noChangeAspect="1" noChangeArrowheads="1"/>
          </p:cNvPicPr>
          <p:nvPr/>
        </p:nvPicPr>
        <p:blipFill>
          <a:blip r:embed="rId4"/>
          <a:srcRect t="22238" b="10873"/>
          <a:stretch>
            <a:fillRect/>
          </a:stretch>
        </p:blipFill>
        <p:spPr bwMode="auto">
          <a:xfrm>
            <a:off x="258763" y="857250"/>
            <a:ext cx="2425700" cy="2886075"/>
          </a:xfrm>
          <a:prstGeom prst="rect">
            <a:avLst/>
          </a:prstGeom>
          <a:noFill/>
          <a:ln w="9525">
            <a:noFill/>
            <a:miter lim="800000"/>
            <a:headEnd/>
            <a:tailEnd/>
          </a:ln>
        </p:spPr>
      </p:pic>
      <p:pic>
        <p:nvPicPr>
          <p:cNvPr id="95236" name="Picture 4" descr="\\wast11ms\users$\JP018832\My Profile\Desktop\General Resources\TOOOL\Talk resources\0304151607.jpg"/>
          <p:cNvPicPr>
            <a:picLocks noChangeAspect="1" noChangeArrowheads="1"/>
          </p:cNvPicPr>
          <p:nvPr/>
        </p:nvPicPr>
        <p:blipFill>
          <a:blip r:embed="rId5"/>
          <a:srcRect l="28320" t="26340" r="25922" b="11905"/>
          <a:stretch>
            <a:fillRect/>
          </a:stretch>
        </p:blipFill>
        <p:spPr bwMode="auto">
          <a:xfrm>
            <a:off x="2219325" y="3962400"/>
            <a:ext cx="3124200" cy="2371725"/>
          </a:xfrm>
          <a:prstGeom prst="rect">
            <a:avLst/>
          </a:prstGeom>
          <a:noFill/>
          <a:ln w="9525">
            <a:noFill/>
            <a:miter lim="800000"/>
            <a:headEnd/>
            <a:tailEnd/>
          </a:ln>
        </p:spPr>
      </p:pic>
      <p:grpSp>
        <p:nvGrpSpPr>
          <p:cNvPr id="95237" name="Group 12"/>
          <p:cNvGrpSpPr>
            <a:grpSpLocks/>
          </p:cNvGrpSpPr>
          <p:nvPr/>
        </p:nvGrpSpPr>
        <p:grpSpPr bwMode="auto">
          <a:xfrm flipV="1">
            <a:off x="-4430713" y="4630738"/>
            <a:ext cx="7240588" cy="574675"/>
            <a:chOff x="-4317167" y="2578726"/>
            <a:chExt cx="8499572" cy="674557"/>
          </a:xfrm>
        </p:grpSpPr>
        <p:sp>
          <p:nvSpPr>
            <p:cNvPr id="14" name="Rounded Rectangle 13"/>
            <p:cNvSpPr/>
            <p:nvPr/>
          </p:nvSpPr>
          <p:spPr>
            <a:xfrm>
              <a:off x="-4317167" y="2578726"/>
              <a:ext cx="4970042" cy="67455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rapezoid 14"/>
            <p:cNvSpPr/>
            <p:nvPr/>
          </p:nvSpPr>
          <p:spPr>
            <a:xfrm rot="5400000">
              <a:off x="-25441" y="-906099"/>
              <a:ext cx="337279" cy="7597622"/>
            </a:xfrm>
            <a:prstGeom prst="trapezoid">
              <a:avLst>
                <a:gd name="adj" fmla="val 3470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Isosceles Triangle 15"/>
            <p:cNvSpPr/>
            <p:nvPr/>
          </p:nvSpPr>
          <p:spPr>
            <a:xfrm flipV="1">
              <a:off x="3673661" y="2841468"/>
              <a:ext cx="508744" cy="22361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TextBox 9"/>
          <p:cNvSpPr txBox="1"/>
          <p:nvPr/>
        </p:nvSpPr>
        <p:spPr>
          <a:xfrm>
            <a:off x="2247899" y="3914775"/>
            <a:ext cx="828675" cy="523220"/>
          </a:xfrm>
          <a:prstGeom prst="rect">
            <a:avLst/>
          </a:prstGeom>
          <a:noFill/>
        </p:spPr>
        <p:txBody>
          <a:bodyPr>
            <a:spAutoFit/>
          </a:bodyPr>
          <a:lstStyle/>
          <a:p>
            <a:pPr fontAlgn="auto">
              <a:spcBef>
                <a:spcPts val="0"/>
              </a:spcBef>
              <a:spcAft>
                <a:spcPts val="0"/>
              </a:spcAft>
              <a:defRPr/>
            </a:pPr>
            <a:r>
              <a:rPr lang="en-US" sz="2800" b="1" dirty="0">
                <a:ln>
                  <a:solidFill>
                    <a:schemeClr val="tx1"/>
                  </a:solidFill>
                </a:ln>
                <a:solidFill>
                  <a:srgbClr val="00FF00"/>
                </a:solidFill>
                <a:latin typeface="+mn-lt"/>
                <a:cs typeface="+mn-cs"/>
              </a:rPr>
              <a:t>✔</a:t>
            </a:r>
            <a:endParaRPr lang="en-US" sz="2800" dirty="0">
              <a:ln>
                <a:solidFill>
                  <a:schemeClr val="tx1"/>
                </a:solidFill>
              </a:ln>
              <a:solidFill>
                <a:srgbClr val="00FF00"/>
              </a:solidFill>
              <a:latin typeface="+mn-lt"/>
              <a:cs typeface="+mn-cs"/>
            </a:endParaRPr>
          </a:p>
        </p:txBody>
      </p:sp>
      <p:sp>
        <p:nvSpPr>
          <p:cNvPr id="11" name="TextBox 10"/>
          <p:cNvSpPr txBox="1"/>
          <p:nvPr/>
        </p:nvSpPr>
        <p:spPr>
          <a:xfrm>
            <a:off x="4772024" y="3943350"/>
            <a:ext cx="828675" cy="553998"/>
          </a:xfrm>
          <a:prstGeom prst="rect">
            <a:avLst/>
          </a:prstGeom>
          <a:noFill/>
        </p:spPr>
        <p:txBody>
          <a:bodyPr>
            <a:spAutoFit/>
          </a:bodyPr>
          <a:lstStyle/>
          <a:p>
            <a:pPr fontAlgn="auto">
              <a:spcBef>
                <a:spcPts val="0"/>
              </a:spcBef>
              <a:spcAft>
                <a:spcPts val="0"/>
              </a:spcAft>
              <a:defRPr/>
            </a:pPr>
            <a:r>
              <a:rPr lang="en-US" sz="3000" b="1" dirty="0">
                <a:ln>
                  <a:solidFill>
                    <a:schemeClr val="tx1"/>
                  </a:solidFill>
                </a:ln>
                <a:solidFill>
                  <a:srgbClr val="FF0000"/>
                </a:solidFill>
                <a:latin typeface="+mn-lt"/>
                <a:cs typeface="+mn-cs"/>
              </a:rPr>
              <a:t>✗</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Two Most Important Things…</a:t>
            </a:r>
          </a:p>
        </p:txBody>
      </p:sp>
      <p:pic>
        <p:nvPicPr>
          <p:cNvPr id="99330" name="Picture 2"/>
          <p:cNvPicPr>
            <a:picLocks noChangeAspect="1" noChangeArrowheads="1"/>
          </p:cNvPicPr>
          <p:nvPr/>
        </p:nvPicPr>
        <p:blipFill>
          <a:blip r:embed="rId2"/>
          <a:srcRect/>
          <a:stretch>
            <a:fillRect/>
          </a:stretch>
        </p:blipFill>
        <p:spPr bwMode="auto">
          <a:xfrm>
            <a:off x="2057400" y="2511425"/>
            <a:ext cx="5313363" cy="2846388"/>
          </a:xfrm>
          <a:prstGeom prst="rect">
            <a:avLst/>
          </a:prstGeom>
          <a:noFill/>
          <a:ln w="9525">
            <a:noFill/>
            <a:miter lim="800000"/>
            <a:headEnd/>
            <a:tailEnd/>
          </a:ln>
        </p:spPr>
      </p:pic>
      <p:sp>
        <p:nvSpPr>
          <p:cNvPr id="99331" name="Title 3"/>
          <p:cNvSpPr txBox="1">
            <a:spLocks/>
          </p:cNvSpPr>
          <p:nvPr/>
        </p:nvSpPr>
        <p:spPr bwMode="auto">
          <a:xfrm>
            <a:off x="1395413" y="990600"/>
            <a:ext cx="6635750" cy="1600200"/>
          </a:xfrm>
          <a:prstGeom prst="rect">
            <a:avLst/>
          </a:prstGeom>
          <a:noFill/>
          <a:ln w="9525">
            <a:noFill/>
            <a:miter lim="800000"/>
            <a:headEnd/>
            <a:tailEnd/>
          </a:ln>
        </p:spPr>
        <p:txBody>
          <a:bodyPr/>
          <a:lstStyle/>
          <a:p>
            <a:pPr algn="ctr"/>
            <a:r>
              <a:rPr lang="en-US" sz="10000" b="1">
                <a:latin typeface="Acid" pitchFamily="50" charset="0"/>
              </a:rPr>
              <a:t>RELAX</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The Two Most Important Things…</a:t>
            </a:r>
          </a:p>
        </p:txBody>
      </p:sp>
      <p:pic>
        <p:nvPicPr>
          <p:cNvPr id="100354" name="Picture 2"/>
          <p:cNvPicPr>
            <a:picLocks noChangeAspect="1" noChangeArrowheads="1"/>
          </p:cNvPicPr>
          <p:nvPr/>
        </p:nvPicPr>
        <p:blipFill>
          <a:blip r:embed="rId2"/>
          <a:srcRect/>
          <a:stretch>
            <a:fillRect/>
          </a:stretch>
        </p:blipFill>
        <p:spPr bwMode="auto">
          <a:xfrm>
            <a:off x="1917700" y="2146300"/>
            <a:ext cx="5308600" cy="3797300"/>
          </a:xfrm>
          <a:prstGeom prst="rect">
            <a:avLst/>
          </a:prstGeom>
          <a:noFill/>
          <a:ln w="9525">
            <a:noFill/>
            <a:miter lim="800000"/>
            <a:headEnd/>
            <a:tailEnd/>
          </a:ln>
        </p:spPr>
      </p:pic>
      <p:pic>
        <p:nvPicPr>
          <p:cNvPr id="100355" name="Picture 1"/>
          <p:cNvPicPr>
            <a:picLocks noChangeAspect="1"/>
          </p:cNvPicPr>
          <p:nvPr/>
        </p:nvPicPr>
        <p:blipFill>
          <a:blip r:embed="rId3"/>
          <a:srcRect/>
          <a:stretch>
            <a:fillRect/>
          </a:stretch>
        </p:blipFill>
        <p:spPr bwMode="auto">
          <a:xfrm>
            <a:off x="4572000" y="720725"/>
            <a:ext cx="4114800" cy="2632075"/>
          </a:xfrm>
          <a:prstGeom prst="rect">
            <a:avLst/>
          </a:prstGeom>
          <a:noFill/>
          <a:ln w="9525">
            <a:noFill/>
            <a:miter lim="800000"/>
            <a:headEnd/>
            <a:tailEnd/>
          </a:ln>
        </p:spPr>
      </p:pic>
      <p:sp>
        <p:nvSpPr>
          <p:cNvPr id="100356" name="Title 3"/>
          <p:cNvSpPr txBox="1">
            <a:spLocks/>
          </p:cNvSpPr>
          <p:nvPr/>
        </p:nvSpPr>
        <p:spPr bwMode="auto">
          <a:xfrm>
            <a:off x="4579938" y="1046163"/>
            <a:ext cx="4114800" cy="1295400"/>
          </a:xfrm>
          <a:prstGeom prst="rect">
            <a:avLst/>
          </a:prstGeom>
          <a:noFill/>
          <a:ln w="9525">
            <a:noFill/>
            <a:miter lim="800000"/>
            <a:headEnd/>
            <a:tailEnd/>
          </a:ln>
        </p:spPr>
        <p:txBody>
          <a:bodyPr/>
          <a:lstStyle/>
          <a:p>
            <a:pPr algn="ctr"/>
            <a:r>
              <a:rPr lang="en-US" sz="10000" b="1">
                <a:latin typeface="Agency FB" pitchFamily="34" charset="0"/>
              </a:rPr>
              <a:t>OPEN</a:t>
            </a:r>
            <a:r>
              <a:rPr lang="en-US" sz="10000">
                <a:latin typeface="Agency FB" pitchFamily="34" charset="0"/>
              </a:rPr>
              <a:t>!</a:t>
            </a:r>
          </a:p>
        </p:txBody>
      </p: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1378" name="Picture 6"/>
          <p:cNvPicPr>
            <a:picLocks noChangeAspect="1"/>
          </p:cNvPicPr>
          <p:nvPr/>
        </p:nvPicPr>
        <p:blipFill>
          <a:blip r:embed="rId2"/>
          <a:srcRect/>
          <a:stretch>
            <a:fillRect/>
          </a:stretch>
        </p:blipFill>
        <p:spPr bwMode="auto">
          <a:xfrm>
            <a:off x="1219200" y="1897063"/>
            <a:ext cx="7008813" cy="2628900"/>
          </a:xfrm>
          <a:prstGeom prst="rect">
            <a:avLst/>
          </a:prstGeom>
          <a:noFill/>
          <a:ln w="9525">
            <a:noFill/>
            <a:miter lim="800000"/>
            <a:headEnd/>
            <a:tailEnd/>
          </a:ln>
        </p:spPr>
      </p:pic>
      <p:sp>
        <p:nvSpPr>
          <p:cNvPr id="101379" name="TextBox 1"/>
          <p:cNvSpPr txBox="1">
            <a:spLocks noChangeArrowheads="1"/>
          </p:cNvSpPr>
          <p:nvPr/>
        </p:nvSpPr>
        <p:spPr bwMode="auto">
          <a:xfrm>
            <a:off x="3487738" y="3878263"/>
            <a:ext cx="3390900" cy="2771775"/>
          </a:xfrm>
          <a:prstGeom prst="rect">
            <a:avLst/>
          </a:prstGeom>
          <a:noFill/>
          <a:ln w="9525">
            <a:noFill/>
            <a:miter lim="800000"/>
            <a:headEnd/>
            <a:tailEnd/>
          </a:ln>
        </p:spPr>
        <p:txBody>
          <a:bodyPr>
            <a:spAutoFit/>
          </a:bodyPr>
          <a:lstStyle/>
          <a:p>
            <a:r>
              <a:rPr lang="en-US" sz="4400" b="1">
                <a:solidFill>
                  <a:schemeClr val="bg1"/>
                </a:solidFill>
                <a:latin typeface="Agency FB" pitchFamily="34" charset="0"/>
              </a:rPr>
              <a:t>Washington, D.C.</a:t>
            </a:r>
          </a:p>
          <a:p>
            <a:r>
              <a:rPr lang="en-US" sz="4400" b="1">
                <a:solidFill>
                  <a:schemeClr val="bg1"/>
                </a:solidFill>
                <a:latin typeface="Agency FB" pitchFamily="34" charset="0"/>
              </a:rPr>
              <a:t>Philadelphia, PA</a:t>
            </a:r>
          </a:p>
          <a:p>
            <a:r>
              <a:rPr lang="en-US" sz="4400" b="1">
                <a:solidFill>
                  <a:schemeClr val="bg1"/>
                </a:solidFill>
                <a:latin typeface="Agency FB" pitchFamily="34" charset="0"/>
              </a:rPr>
              <a:t>New York, NY</a:t>
            </a:r>
          </a:p>
          <a:p>
            <a:r>
              <a:rPr lang="en-US" sz="4400" b="1">
                <a:solidFill>
                  <a:schemeClr val="bg1"/>
                </a:solidFill>
                <a:latin typeface="Agency FB" pitchFamily="34" charset="0"/>
              </a:rPr>
              <a:t>Rochester, NY</a:t>
            </a:r>
          </a:p>
        </p:txBody>
      </p:sp>
      <p:sp>
        <p:nvSpPr>
          <p:cNvPr id="101380" name="TextBox 2"/>
          <p:cNvSpPr txBox="1">
            <a:spLocks noChangeArrowheads="1"/>
          </p:cNvSpPr>
          <p:nvPr/>
        </p:nvSpPr>
        <p:spPr bwMode="auto">
          <a:xfrm>
            <a:off x="457200" y="457200"/>
            <a:ext cx="2971800" cy="769938"/>
          </a:xfrm>
          <a:prstGeom prst="rect">
            <a:avLst/>
          </a:prstGeom>
          <a:noFill/>
          <a:ln w="9525">
            <a:noFill/>
            <a:miter lim="800000"/>
            <a:headEnd/>
            <a:tailEnd/>
          </a:ln>
        </p:spPr>
        <p:txBody>
          <a:bodyPr>
            <a:spAutoFit/>
          </a:bodyPr>
          <a:lstStyle/>
          <a:p>
            <a:r>
              <a:rPr lang="en-US" sz="4400" b="1">
                <a:solidFill>
                  <a:schemeClr val="bg1"/>
                </a:solidFill>
                <a:latin typeface="Agency FB" pitchFamily="34" charset="0"/>
              </a:rPr>
              <a:t>Want more?</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77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Content Placeholder 3"/>
          <p:cNvSpPr>
            <a:spLocks noGrp="1"/>
          </p:cNvSpPr>
          <p:nvPr>
            <p:ph idx="1"/>
          </p:nvPr>
        </p:nvSpPr>
        <p:spPr bwMode="auto">
          <a:xfrm>
            <a:off x="228600" y="457200"/>
            <a:ext cx="8763000" cy="3429000"/>
          </a:xfrm>
          <a:noFill/>
          <a:ln>
            <a:miter lim="800000"/>
            <a:headEnd/>
            <a:tailEnd/>
          </a:ln>
        </p:spPr>
        <p:txBody>
          <a:bodyPr vert="horz" wrap="square" lIns="91440" tIns="45720" rIns="91440" bIns="45720" numCol="1" anchor="t" anchorCtr="0" compatLnSpc="1">
            <a:prstTxWarp prst="textNoShape">
              <a:avLst/>
            </a:prstTxWarp>
          </a:bodyPr>
          <a:lstStyle/>
          <a:p>
            <a:pPr marL="282575" lvl="1" indent="0" algn="ctr">
              <a:buFont typeface="Arial" charset="0"/>
              <a:buNone/>
            </a:pPr>
            <a:r>
              <a:rPr lang="en-US" sz="4400" b="1">
                <a:solidFill>
                  <a:schemeClr val="bg1"/>
                </a:solidFill>
                <a:latin typeface="Agency FB" pitchFamily="34" charset="0"/>
              </a:rPr>
              <a:t>Questions</a:t>
            </a:r>
            <a:r>
              <a:rPr lang="en-US" sz="3700">
                <a:solidFill>
                  <a:schemeClr val="bg1"/>
                </a:solidFill>
                <a:latin typeface="Verdana" pitchFamily="34" charset="0"/>
              </a:rPr>
              <a:t>?</a:t>
            </a:r>
          </a:p>
        </p:txBody>
      </p:sp>
      <p:pic>
        <p:nvPicPr>
          <p:cNvPr id="102403" name="Picture 2">
            <a:hlinkClick r:id="rId2" action="ppaction://hlinksldjump"/>
          </p:cNvPr>
          <p:cNvPicPr>
            <a:picLocks noChangeAspect="1" noChangeArrowheads="1"/>
          </p:cNvPicPr>
          <p:nvPr/>
        </p:nvPicPr>
        <p:blipFill>
          <a:blip r:embed="rId3"/>
          <a:srcRect/>
          <a:stretch>
            <a:fillRect/>
          </a:stretch>
        </p:blipFill>
        <p:spPr bwMode="auto">
          <a:xfrm>
            <a:off x="1000125" y="1581150"/>
            <a:ext cx="7143750" cy="42862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2"/>
          <p:cNvSpPr>
            <a:spLocks noGrp="1"/>
          </p:cNvSpPr>
          <p:nvPr>
            <p:ph type="ctrTitle" idx="4294967295"/>
          </p:nvPr>
        </p:nvSpPr>
        <p:spPr bwMode="auto">
          <a:xfrm>
            <a:off x="685800" y="533400"/>
            <a:ext cx="7772400" cy="765175"/>
          </a:xfrm>
          <a:prstGeom prst="rect">
            <a:avLst/>
          </a:prstGeom>
          <a:noFill/>
          <a:ln>
            <a:miter lim="800000"/>
            <a:headEnd/>
            <a:tailEnd/>
          </a:ln>
        </p:spPr>
        <p:txBody>
          <a:bodyPr/>
          <a:lstStyle/>
          <a:p>
            <a:r>
              <a:rPr lang="en-US" b="1">
                <a:solidFill>
                  <a:schemeClr val="bg1"/>
                </a:solidFill>
                <a:latin typeface="Acid" pitchFamily="50" charset="0"/>
              </a:rPr>
              <a:t>Pick-Resistant Locks</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2"/>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Keyways</a:t>
            </a:r>
          </a:p>
        </p:txBody>
      </p:sp>
      <p:sp>
        <p:nvSpPr>
          <p:cNvPr id="151555" name="Text Box 2"/>
          <p:cNvSpPr txBox="1">
            <a:spLocks noChangeArrowheads="1"/>
          </p:cNvSpPr>
          <p:nvPr/>
        </p:nvSpPr>
        <p:spPr bwMode="auto">
          <a:xfrm>
            <a:off x="533400" y="1979613"/>
            <a:ext cx="8355013" cy="619125"/>
          </a:xfrm>
          <a:prstGeom prst="rect">
            <a:avLst/>
          </a:prstGeom>
          <a:noFill/>
          <a:ln w="9525">
            <a:noFill/>
            <a:miter lim="800000"/>
            <a:headEnd/>
            <a:tailEnd/>
          </a:ln>
        </p:spPr>
        <p:txBody>
          <a:bodyPr>
            <a:spAutoFit/>
          </a:bodyPr>
          <a:lstStyle/>
          <a:p>
            <a:pPr>
              <a:lnSpc>
                <a:spcPct val="150000"/>
              </a:lnSpc>
              <a:tabLst>
                <a:tab pos="8636000" algn="r"/>
              </a:tabLst>
            </a:pPr>
            <a:r>
              <a:rPr lang="en-US" sz="2500" b="1">
                <a:latin typeface="Acid" pitchFamily="50" charset="0"/>
              </a:rPr>
              <a:t>Simple…	… straight and wide</a:t>
            </a:r>
          </a:p>
        </p:txBody>
      </p:sp>
      <p:pic>
        <p:nvPicPr>
          <p:cNvPr id="151556" name="Picture 5" descr="keyway-01-kwikset"/>
          <p:cNvPicPr>
            <a:picLocks noChangeAspect="1" noChangeArrowheads="1"/>
          </p:cNvPicPr>
          <p:nvPr/>
        </p:nvPicPr>
        <p:blipFill>
          <a:blip r:embed="rId2"/>
          <a:srcRect/>
          <a:stretch>
            <a:fillRect/>
          </a:stretch>
        </p:blipFill>
        <p:spPr bwMode="auto">
          <a:xfrm>
            <a:off x="2309813" y="1641475"/>
            <a:ext cx="3838575" cy="3838575"/>
          </a:xfrm>
          <a:prstGeom prst="rect">
            <a:avLst/>
          </a:prstGeom>
          <a:noFill/>
          <a:ln w="9525">
            <a:noFill/>
            <a:miter lim="800000"/>
            <a:headEnd/>
            <a:tailEnd/>
          </a:ln>
        </p:spPr>
      </p:pic>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2"/>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Keyways</a:t>
            </a:r>
          </a:p>
        </p:txBody>
      </p:sp>
      <p:sp>
        <p:nvSpPr>
          <p:cNvPr id="152579" name="Text Box 2"/>
          <p:cNvSpPr txBox="1">
            <a:spLocks noChangeArrowheads="1"/>
          </p:cNvSpPr>
          <p:nvPr/>
        </p:nvSpPr>
        <p:spPr bwMode="auto">
          <a:xfrm>
            <a:off x="533400" y="1979613"/>
            <a:ext cx="8355013" cy="1246187"/>
          </a:xfrm>
          <a:prstGeom prst="rect">
            <a:avLst/>
          </a:prstGeom>
          <a:noFill/>
          <a:ln w="9525">
            <a:noFill/>
            <a:miter lim="800000"/>
            <a:headEnd/>
            <a:tailEnd/>
          </a:ln>
        </p:spPr>
        <p:txBody>
          <a:bodyPr>
            <a:spAutoFit/>
          </a:bodyPr>
          <a:lstStyle/>
          <a:p>
            <a:pPr>
              <a:lnSpc>
                <a:spcPct val="150000"/>
              </a:lnSpc>
              <a:tabLst>
                <a:tab pos="8636000" algn="r"/>
              </a:tabLst>
            </a:pPr>
            <a:r>
              <a:rPr lang="en-US" sz="2500" b="1">
                <a:latin typeface="Acid" pitchFamily="50" charset="0"/>
              </a:rPr>
              <a:t>Simple…	… straight and wide</a:t>
            </a:r>
          </a:p>
          <a:p>
            <a:pPr>
              <a:lnSpc>
                <a:spcPct val="150000"/>
              </a:lnSpc>
              <a:tabLst>
                <a:tab pos="8636000" algn="r"/>
              </a:tabLst>
            </a:pPr>
            <a:r>
              <a:rPr lang="en-US" sz="2500" b="1">
                <a:latin typeface="Acid" pitchFamily="50" charset="0"/>
              </a:rPr>
              <a:t>Medium…	… straight but narrow</a:t>
            </a:r>
          </a:p>
        </p:txBody>
      </p:sp>
      <p:pic>
        <p:nvPicPr>
          <p:cNvPr id="152580" name="Picture 5" descr="keyway-02-arrow"/>
          <p:cNvPicPr>
            <a:picLocks noChangeAspect="1" noChangeArrowheads="1"/>
          </p:cNvPicPr>
          <p:nvPr/>
        </p:nvPicPr>
        <p:blipFill>
          <a:blip r:embed="rId2"/>
          <a:srcRect/>
          <a:stretch>
            <a:fillRect/>
          </a:stretch>
        </p:blipFill>
        <p:spPr bwMode="auto">
          <a:xfrm>
            <a:off x="2311400" y="1644650"/>
            <a:ext cx="3838575" cy="3838575"/>
          </a:xfrm>
          <a:prstGeom prst="rect">
            <a:avLst/>
          </a:prstGeom>
          <a:noFill/>
          <a:ln w="9525">
            <a:noFill/>
            <a:miter lim="800000"/>
            <a:headEnd/>
            <a:tailEnd/>
          </a:ln>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2"/>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Keyways</a:t>
            </a:r>
          </a:p>
        </p:txBody>
      </p:sp>
      <p:sp>
        <p:nvSpPr>
          <p:cNvPr id="153603" name="Text Box 2"/>
          <p:cNvSpPr txBox="1">
            <a:spLocks noChangeArrowheads="1"/>
          </p:cNvSpPr>
          <p:nvPr/>
        </p:nvSpPr>
        <p:spPr bwMode="auto">
          <a:xfrm>
            <a:off x="533400" y="1979613"/>
            <a:ext cx="8355013" cy="1824037"/>
          </a:xfrm>
          <a:prstGeom prst="rect">
            <a:avLst/>
          </a:prstGeom>
          <a:noFill/>
          <a:ln w="9525">
            <a:noFill/>
            <a:miter lim="800000"/>
            <a:headEnd/>
            <a:tailEnd/>
          </a:ln>
        </p:spPr>
        <p:txBody>
          <a:bodyPr>
            <a:spAutoFit/>
          </a:bodyPr>
          <a:lstStyle/>
          <a:p>
            <a:pPr>
              <a:lnSpc>
                <a:spcPct val="150000"/>
              </a:lnSpc>
              <a:tabLst>
                <a:tab pos="8636000" algn="r"/>
              </a:tabLst>
            </a:pPr>
            <a:r>
              <a:rPr lang="en-US" sz="2500" b="1">
                <a:latin typeface="Acid" pitchFamily="50" charset="0"/>
              </a:rPr>
              <a:t>Simple…	… straight and wide</a:t>
            </a:r>
          </a:p>
          <a:p>
            <a:pPr>
              <a:lnSpc>
                <a:spcPct val="150000"/>
              </a:lnSpc>
              <a:tabLst>
                <a:tab pos="8636000" algn="r"/>
              </a:tabLst>
            </a:pPr>
            <a:r>
              <a:rPr lang="en-US" sz="2500" b="1">
                <a:latin typeface="Acid" pitchFamily="50" charset="0"/>
              </a:rPr>
              <a:t>Medium…	… straight but narrow</a:t>
            </a:r>
          </a:p>
          <a:p>
            <a:pPr>
              <a:lnSpc>
                <a:spcPct val="150000"/>
              </a:lnSpc>
              <a:tabLst>
                <a:tab pos="8636000" algn="r"/>
              </a:tabLst>
            </a:pPr>
            <a:r>
              <a:rPr lang="en-US" sz="2500" b="1">
                <a:latin typeface="Acid" pitchFamily="50" charset="0"/>
              </a:rPr>
              <a:t>Complex…	… thinner and curvy</a:t>
            </a:r>
          </a:p>
        </p:txBody>
      </p:sp>
      <p:pic>
        <p:nvPicPr>
          <p:cNvPr id="153604" name="Picture 5" descr="keyway-03-pseudo_russ"/>
          <p:cNvPicPr>
            <a:picLocks noChangeAspect="1" noChangeArrowheads="1"/>
          </p:cNvPicPr>
          <p:nvPr/>
        </p:nvPicPr>
        <p:blipFill>
          <a:blip r:embed="rId2"/>
          <a:srcRect/>
          <a:stretch>
            <a:fillRect/>
          </a:stretch>
        </p:blipFill>
        <p:spPr bwMode="auto">
          <a:xfrm>
            <a:off x="2311400" y="1644650"/>
            <a:ext cx="3838575" cy="3838575"/>
          </a:xfrm>
          <a:prstGeom prst="rect">
            <a:avLst/>
          </a:prstGeom>
          <a:noFill/>
          <a:ln w="9525">
            <a:noFill/>
            <a:miter lim="800000"/>
            <a:headEnd/>
            <a:tailEnd/>
          </a:ln>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2"/>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Keyways</a:t>
            </a:r>
          </a:p>
        </p:txBody>
      </p:sp>
      <p:sp>
        <p:nvSpPr>
          <p:cNvPr id="154627" name="Text Box 2"/>
          <p:cNvSpPr txBox="1">
            <a:spLocks noChangeArrowheads="1"/>
          </p:cNvSpPr>
          <p:nvPr/>
        </p:nvSpPr>
        <p:spPr bwMode="auto">
          <a:xfrm>
            <a:off x="533400" y="1979613"/>
            <a:ext cx="8355013" cy="2400300"/>
          </a:xfrm>
          <a:prstGeom prst="rect">
            <a:avLst/>
          </a:prstGeom>
          <a:noFill/>
          <a:ln w="9525">
            <a:noFill/>
            <a:miter lim="800000"/>
            <a:headEnd/>
            <a:tailEnd/>
          </a:ln>
        </p:spPr>
        <p:txBody>
          <a:bodyPr>
            <a:spAutoFit/>
          </a:bodyPr>
          <a:lstStyle/>
          <a:p>
            <a:pPr>
              <a:lnSpc>
                <a:spcPct val="150000"/>
              </a:lnSpc>
              <a:tabLst>
                <a:tab pos="8636000" algn="r"/>
              </a:tabLst>
            </a:pPr>
            <a:r>
              <a:rPr lang="en-US" sz="2500" b="1">
                <a:latin typeface="Acid" pitchFamily="50" charset="0"/>
              </a:rPr>
              <a:t>Simple…	… straight and wide</a:t>
            </a:r>
          </a:p>
          <a:p>
            <a:pPr>
              <a:lnSpc>
                <a:spcPct val="150000"/>
              </a:lnSpc>
              <a:tabLst>
                <a:tab pos="8636000" algn="r"/>
              </a:tabLst>
            </a:pPr>
            <a:r>
              <a:rPr lang="en-US" sz="2500" b="1">
                <a:latin typeface="Acid" pitchFamily="50" charset="0"/>
              </a:rPr>
              <a:t>Medium…	… straight but narrow</a:t>
            </a:r>
          </a:p>
          <a:p>
            <a:pPr>
              <a:lnSpc>
                <a:spcPct val="150000"/>
              </a:lnSpc>
              <a:tabLst>
                <a:tab pos="8636000" algn="r"/>
              </a:tabLst>
            </a:pPr>
            <a:r>
              <a:rPr lang="en-US" sz="2500" b="1">
                <a:latin typeface="Acid" pitchFamily="50" charset="0"/>
              </a:rPr>
              <a:t>Complex…	… thinner and curvy</a:t>
            </a:r>
          </a:p>
          <a:p>
            <a:pPr>
              <a:lnSpc>
                <a:spcPct val="150000"/>
              </a:lnSpc>
              <a:tabLst>
                <a:tab pos="8636000" algn="r"/>
              </a:tabLst>
            </a:pPr>
            <a:r>
              <a:rPr lang="en-US" sz="2500" b="1">
                <a:latin typeface="Acid" pitchFamily="50" charset="0"/>
              </a:rPr>
              <a:t>Hard…	… lots of angles</a:t>
            </a:r>
          </a:p>
        </p:txBody>
      </p:sp>
      <p:pic>
        <p:nvPicPr>
          <p:cNvPr id="154628" name="Picture 5" descr="keyway-04-best_sfic"/>
          <p:cNvPicPr>
            <a:picLocks noChangeAspect="1" noChangeArrowheads="1"/>
          </p:cNvPicPr>
          <p:nvPr/>
        </p:nvPicPr>
        <p:blipFill>
          <a:blip r:embed="rId2"/>
          <a:srcRect/>
          <a:stretch>
            <a:fillRect/>
          </a:stretch>
        </p:blipFill>
        <p:spPr bwMode="auto">
          <a:xfrm>
            <a:off x="2311400" y="1644650"/>
            <a:ext cx="3838575" cy="3838575"/>
          </a:xfrm>
          <a:prstGeom prst="rect">
            <a:avLst/>
          </a:prstGeom>
          <a:noFill/>
          <a:ln w="9525">
            <a:noFill/>
            <a:miter lim="800000"/>
            <a:headEnd/>
            <a:tailEnd/>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p:cNvSpPr>
            <a:spLocks noGrp="1"/>
          </p:cNvSpPr>
          <p:nvPr>
            <p:ph type="title"/>
          </p:nvPr>
        </p:nvSpPr>
        <p:spPr bwMode="auto">
          <a:xfrm>
            <a:off x="69850" y="0"/>
            <a:ext cx="9018588" cy="685800"/>
          </a:xfrm>
          <a:noFill/>
          <a:ln>
            <a:miter lim="800000"/>
            <a:headEnd/>
            <a:tailEnd/>
          </a:ln>
        </p:spPr>
        <p:txBody>
          <a:bodyPr vert="horz" wrap="square" lIns="91440" tIns="45720" rIns="91440" bIns="45720" numCol="1" anchor="t" anchorCtr="0" compatLnSpc="1">
            <a:prstTxWarp prst="textNoShape">
              <a:avLst/>
            </a:prstTxWarp>
          </a:bodyPr>
          <a:lstStyle/>
          <a:p>
            <a:r>
              <a:rPr lang="en-US">
                <a:latin typeface="Agency FB" pitchFamily="34" charset="0"/>
              </a:rPr>
              <a:t>Lockpicking is Simple</a:t>
            </a:r>
            <a:r>
              <a:rPr lang="en-US" sz="2800" b="0">
                <a:latin typeface="Verdana" pitchFamily="34" charset="0"/>
              </a:rPr>
              <a:t>!</a:t>
            </a:r>
          </a:p>
        </p:txBody>
      </p:sp>
      <p:pic>
        <p:nvPicPr>
          <p:cNvPr id="19458" name="Picture 4"/>
          <p:cNvPicPr>
            <a:picLocks noChangeAspect="1" noChangeArrowheads="1"/>
          </p:cNvPicPr>
          <p:nvPr/>
        </p:nvPicPr>
        <p:blipFill>
          <a:blip r:embed="rId3"/>
          <a:srcRect/>
          <a:stretch>
            <a:fillRect/>
          </a:stretch>
        </p:blipFill>
        <p:spPr bwMode="auto">
          <a:xfrm>
            <a:off x="1719263" y="1179513"/>
            <a:ext cx="5715000" cy="4868862"/>
          </a:xfrm>
          <a:prstGeom prst="rect">
            <a:avLst/>
          </a:prstGeom>
          <a:noFill/>
          <a:ln w="9525">
            <a:noFill/>
            <a:miter lim="800000"/>
            <a:headEnd/>
            <a:tailEnd/>
          </a:ln>
        </p:spPr>
      </p:pic>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2"/>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Keyways</a:t>
            </a:r>
          </a:p>
        </p:txBody>
      </p:sp>
      <p:pic>
        <p:nvPicPr>
          <p:cNvPr id="155651" name="Picture 5" descr="keyway-05-gege"/>
          <p:cNvPicPr>
            <a:picLocks noChangeAspect="1" noChangeArrowheads="1"/>
          </p:cNvPicPr>
          <p:nvPr/>
        </p:nvPicPr>
        <p:blipFill>
          <a:blip r:embed="rId2"/>
          <a:srcRect/>
          <a:stretch>
            <a:fillRect/>
          </a:stretch>
        </p:blipFill>
        <p:spPr bwMode="auto">
          <a:xfrm>
            <a:off x="2311400" y="1644650"/>
            <a:ext cx="3838575" cy="3838575"/>
          </a:xfrm>
          <a:prstGeom prst="rect">
            <a:avLst/>
          </a:prstGeom>
          <a:noFill/>
          <a:ln w="9525">
            <a:noFill/>
            <a:miter lim="800000"/>
            <a:headEnd/>
            <a:tailEnd/>
          </a:ln>
        </p:spPr>
      </p:pic>
      <p:sp>
        <p:nvSpPr>
          <p:cNvPr id="155652" name="Text Box 2"/>
          <p:cNvSpPr txBox="1">
            <a:spLocks noChangeArrowheads="1"/>
          </p:cNvSpPr>
          <p:nvPr/>
        </p:nvSpPr>
        <p:spPr bwMode="auto">
          <a:xfrm>
            <a:off x="533400" y="1979613"/>
            <a:ext cx="8355013" cy="2949575"/>
          </a:xfrm>
          <a:prstGeom prst="rect">
            <a:avLst/>
          </a:prstGeom>
          <a:noFill/>
          <a:ln w="9525">
            <a:noFill/>
            <a:miter lim="800000"/>
            <a:headEnd/>
            <a:tailEnd/>
          </a:ln>
        </p:spPr>
        <p:txBody>
          <a:bodyPr>
            <a:spAutoFit/>
          </a:bodyPr>
          <a:lstStyle/>
          <a:p>
            <a:pPr>
              <a:lnSpc>
                <a:spcPct val="150000"/>
              </a:lnSpc>
              <a:tabLst>
                <a:tab pos="8636000" algn="r"/>
              </a:tabLst>
            </a:pPr>
            <a:r>
              <a:rPr lang="en-US" sz="2500" b="1">
                <a:latin typeface="Acid" pitchFamily="50" charset="0"/>
              </a:rPr>
              <a:t>Simple…	… straight and wide</a:t>
            </a:r>
          </a:p>
          <a:p>
            <a:pPr>
              <a:lnSpc>
                <a:spcPct val="150000"/>
              </a:lnSpc>
              <a:tabLst>
                <a:tab pos="8636000" algn="r"/>
              </a:tabLst>
            </a:pPr>
            <a:r>
              <a:rPr lang="en-US" sz="2500" b="1">
                <a:latin typeface="Acid" pitchFamily="50" charset="0"/>
              </a:rPr>
              <a:t>Medium…	… straight but narrow</a:t>
            </a:r>
          </a:p>
          <a:p>
            <a:pPr>
              <a:lnSpc>
                <a:spcPct val="150000"/>
              </a:lnSpc>
              <a:tabLst>
                <a:tab pos="8636000" algn="r"/>
              </a:tabLst>
            </a:pPr>
            <a:r>
              <a:rPr lang="en-US" sz="2500" b="1">
                <a:latin typeface="Acid" pitchFamily="50" charset="0"/>
              </a:rPr>
              <a:t>Complex…	… thinner and curvy</a:t>
            </a:r>
          </a:p>
          <a:p>
            <a:pPr>
              <a:lnSpc>
                <a:spcPct val="150000"/>
              </a:lnSpc>
              <a:tabLst>
                <a:tab pos="8636000" algn="r"/>
              </a:tabLst>
            </a:pPr>
            <a:r>
              <a:rPr lang="en-US" sz="2500" b="1">
                <a:latin typeface="Acid" pitchFamily="50" charset="0"/>
              </a:rPr>
              <a:t>Hard…	… lots of angles</a:t>
            </a:r>
          </a:p>
          <a:p>
            <a:pPr>
              <a:lnSpc>
                <a:spcPct val="150000"/>
              </a:lnSpc>
              <a:tabLst>
                <a:tab pos="8636000" algn="r"/>
              </a:tabLst>
            </a:pPr>
            <a:r>
              <a:rPr lang="en-US" sz="2500" b="1">
                <a:latin typeface="Acid" pitchFamily="50" charset="0"/>
              </a:rPr>
              <a:t>Fiendish…	… overlapping wards</a:t>
            </a: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2"/>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a:t>
            </a:r>
          </a:p>
        </p:txBody>
      </p:sp>
      <p:pic>
        <p:nvPicPr>
          <p:cNvPr id="156675" name="Picture 5" descr="29 - spool stationary"/>
          <p:cNvPicPr>
            <a:picLocks noChangeAspect="1" noChangeArrowheads="1"/>
          </p:cNvPicPr>
          <p:nvPr/>
        </p:nvPicPr>
        <p:blipFill>
          <a:blip r:embed="rId2"/>
          <a:srcRect/>
          <a:stretch>
            <a:fillRect/>
          </a:stretch>
        </p:blipFill>
        <p:spPr bwMode="auto">
          <a:xfrm>
            <a:off x="1828800" y="866775"/>
            <a:ext cx="5486400" cy="5486400"/>
          </a:xfrm>
          <a:prstGeom prst="rect">
            <a:avLst/>
          </a:prstGeom>
          <a:noFill/>
          <a:ln w="9525">
            <a:noFill/>
            <a:miter lim="800000"/>
            <a:headEnd/>
            <a:tailEnd/>
          </a:ln>
        </p:spPr>
      </p:pic>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Spool Pin</a:t>
            </a:r>
          </a:p>
        </p:txBody>
      </p:sp>
      <p:grpSp>
        <p:nvGrpSpPr>
          <p:cNvPr id="157699" name="Group 7"/>
          <p:cNvGrpSpPr>
            <a:grpSpLocks/>
          </p:cNvGrpSpPr>
          <p:nvPr/>
        </p:nvGrpSpPr>
        <p:grpSpPr bwMode="auto">
          <a:xfrm>
            <a:off x="1827213" y="868363"/>
            <a:ext cx="5484812" cy="5484812"/>
            <a:chOff x="1827213" y="868363"/>
            <a:chExt cx="5484812" cy="5484812"/>
          </a:xfrm>
        </p:grpSpPr>
        <p:pic>
          <p:nvPicPr>
            <p:cNvPr id="157700" name="Picture 4" descr="30 - spool pin binding"/>
            <p:cNvPicPr>
              <a:picLocks noChangeAspect="1" noChangeArrowheads="1" noCrop="1"/>
            </p:cNvPicPr>
            <p:nvPr/>
          </p:nvPicPr>
          <p:blipFill>
            <a:blip r:embed="rId2"/>
            <a:srcRect/>
            <a:stretch>
              <a:fillRect/>
            </a:stretch>
          </p:blipFill>
          <p:spPr bwMode="auto">
            <a:xfrm>
              <a:off x="1827213" y="868363"/>
              <a:ext cx="5484812" cy="5484812"/>
            </a:xfrm>
            <a:prstGeom prst="rect">
              <a:avLst/>
            </a:prstGeom>
            <a:noFill/>
            <a:ln w="9525">
              <a:noFill/>
              <a:miter lim="800000"/>
              <a:headEnd/>
              <a:tailEnd/>
            </a:ln>
          </p:spPr>
        </p:pic>
        <p:sp>
          <p:nvSpPr>
            <p:cNvPr id="157701" name="Rectangle 5"/>
            <p:cNvSpPr>
              <a:spLocks noChangeArrowheads="1"/>
            </p:cNvSpPr>
            <p:nvPr/>
          </p:nvSpPr>
          <p:spPr bwMode="auto">
            <a:xfrm>
              <a:off x="6753225" y="5667375"/>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Spool Pin Binding</a:t>
            </a:r>
          </a:p>
        </p:txBody>
      </p:sp>
      <p:grpSp>
        <p:nvGrpSpPr>
          <p:cNvPr id="158723" name="Group 1"/>
          <p:cNvGrpSpPr>
            <a:grpSpLocks/>
          </p:cNvGrpSpPr>
          <p:nvPr/>
        </p:nvGrpSpPr>
        <p:grpSpPr bwMode="auto">
          <a:xfrm>
            <a:off x="1827213" y="868363"/>
            <a:ext cx="5484812" cy="5484812"/>
            <a:chOff x="1827213" y="868363"/>
            <a:chExt cx="5484812" cy="5484812"/>
          </a:xfrm>
        </p:grpSpPr>
        <p:pic>
          <p:nvPicPr>
            <p:cNvPr id="158724" name="Picture 4" descr="31 - spool pin lifting"/>
            <p:cNvPicPr>
              <a:picLocks noChangeAspect="1" noChangeArrowheads="1" noCrop="1"/>
            </p:cNvPicPr>
            <p:nvPr/>
          </p:nvPicPr>
          <p:blipFill>
            <a:blip r:embed="rId2"/>
            <a:srcRect/>
            <a:stretch>
              <a:fillRect/>
            </a:stretch>
          </p:blipFill>
          <p:spPr bwMode="auto">
            <a:xfrm>
              <a:off x="1827213" y="868363"/>
              <a:ext cx="5484812" cy="5484812"/>
            </a:xfrm>
            <a:prstGeom prst="rect">
              <a:avLst/>
            </a:prstGeom>
            <a:noFill/>
            <a:ln w="9525">
              <a:noFill/>
              <a:miter lim="800000"/>
              <a:headEnd/>
              <a:tailEnd/>
            </a:ln>
          </p:spPr>
        </p:pic>
        <p:sp>
          <p:nvSpPr>
            <p:cNvPr id="158725" name="Rectangle 5"/>
            <p:cNvSpPr>
              <a:spLocks noChangeArrowheads="1"/>
            </p:cNvSpPr>
            <p:nvPr/>
          </p:nvSpPr>
          <p:spPr bwMode="auto">
            <a:xfrm>
              <a:off x="6753225" y="5667375"/>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Spool Pin Picking</a:t>
            </a:r>
          </a:p>
        </p:txBody>
      </p:sp>
      <p:grpSp>
        <p:nvGrpSpPr>
          <p:cNvPr id="159747" name="Group 1"/>
          <p:cNvGrpSpPr>
            <a:grpSpLocks/>
          </p:cNvGrpSpPr>
          <p:nvPr/>
        </p:nvGrpSpPr>
        <p:grpSpPr bwMode="auto">
          <a:xfrm>
            <a:off x="1827213" y="868363"/>
            <a:ext cx="5484812" cy="5484812"/>
            <a:chOff x="1827213" y="868363"/>
            <a:chExt cx="5484812" cy="5484812"/>
          </a:xfrm>
        </p:grpSpPr>
        <p:pic>
          <p:nvPicPr>
            <p:cNvPr id="159748" name="Picture 4" descr="32 - spool setting (with marker lines)"/>
            <p:cNvPicPr>
              <a:picLocks noChangeAspect="1" noChangeArrowheads="1" noCrop="1"/>
            </p:cNvPicPr>
            <p:nvPr/>
          </p:nvPicPr>
          <p:blipFill>
            <a:blip r:embed="rId2"/>
            <a:srcRect/>
            <a:stretch>
              <a:fillRect/>
            </a:stretch>
          </p:blipFill>
          <p:spPr bwMode="auto">
            <a:xfrm>
              <a:off x="1827213" y="868363"/>
              <a:ext cx="5484812" cy="5484812"/>
            </a:xfrm>
            <a:prstGeom prst="rect">
              <a:avLst/>
            </a:prstGeom>
            <a:noFill/>
            <a:ln w="9525">
              <a:noFill/>
              <a:miter lim="800000"/>
              <a:headEnd/>
              <a:tailEnd/>
            </a:ln>
          </p:spPr>
        </p:pic>
        <p:sp>
          <p:nvSpPr>
            <p:cNvPr id="159749" name="Rectangle 5"/>
            <p:cNvSpPr>
              <a:spLocks noChangeArrowheads="1"/>
            </p:cNvSpPr>
            <p:nvPr/>
          </p:nvSpPr>
          <p:spPr bwMode="auto">
            <a:xfrm>
              <a:off x="6753225" y="5667375"/>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Mushroom Pin</a:t>
            </a:r>
          </a:p>
        </p:txBody>
      </p:sp>
      <p:grpSp>
        <p:nvGrpSpPr>
          <p:cNvPr id="160771" name="Group 1"/>
          <p:cNvGrpSpPr>
            <a:grpSpLocks/>
          </p:cNvGrpSpPr>
          <p:nvPr/>
        </p:nvGrpSpPr>
        <p:grpSpPr bwMode="auto">
          <a:xfrm>
            <a:off x="1827213" y="868363"/>
            <a:ext cx="5484812" cy="5484812"/>
            <a:chOff x="1827213" y="868363"/>
            <a:chExt cx="5484812" cy="5484812"/>
          </a:xfrm>
        </p:grpSpPr>
        <p:pic>
          <p:nvPicPr>
            <p:cNvPr id="160772" name="Picture 4" descr="33 - mushroom pin lifting"/>
            <p:cNvPicPr>
              <a:picLocks noChangeAspect="1" noChangeArrowheads="1" noCrop="1"/>
            </p:cNvPicPr>
            <p:nvPr/>
          </p:nvPicPr>
          <p:blipFill>
            <a:blip r:embed="rId2"/>
            <a:srcRect/>
            <a:stretch>
              <a:fillRect/>
            </a:stretch>
          </p:blipFill>
          <p:spPr bwMode="auto">
            <a:xfrm>
              <a:off x="1827213" y="868363"/>
              <a:ext cx="5484812" cy="5484812"/>
            </a:xfrm>
            <a:prstGeom prst="rect">
              <a:avLst/>
            </a:prstGeom>
            <a:noFill/>
            <a:ln w="9525">
              <a:noFill/>
              <a:miter lim="800000"/>
              <a:headEnd/>
              <a:tailEnd/>
            </a:ln>
          </p:spPr>
        </p:pic>
        <p:sp>
          <p:nvSpPr>
            <p:cNvPr id="160773" name="Rectangle 5"/>
            <p:cNvSpPr>
              <a:spLocks noChangeArrowheads="1"/>
            </p:cNvSpPr>
            <p:nvPr/>
          </p:nvSpPr>
          <p:spPr bwMode="auto">
            <a:xfrm>
              <a:off x="6753225" y="5667375"/>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Serrated Pin</a:t>
            </a:r>
          </a:p>
        </p:txBody>
      </p:sp>
      <p:pic>
        <p:nvPicPr>
          <p:cNvPr id="161795" name="Picture 5"/>
          <p:cNvPicPr>
            <a:picLocks noChangeAspect="1"/>
          </p:cNvPicPr>
          <p:nvPr/>
        </p:nvPicPr>
        <p:blipFill>
          <a:blip r:embed="rId2"/>
          <a:srcRect/>
          <a:stretch>
            <a:fillRect/>
          </a:stretch>
        </p:blipFill>
        <p:spPr bwMode="auto">
          <a:xfrm>
            <a:off x="1828800" y="868363"/>
            <a:ext cx="5486400" cy="5486400"/>
          </a:xfrm>
          <a:prstGeom prst="rect">
            <a:avLst/>
          </a:prstGeom>
          <a:noFill/>
          <a:ln w="9525">
            <a:noFill/>
            <a:miter lim="800000"/>
            <a:headEnd/>
            <a:tailEnd/>
          </a:ln>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ASSA </a:t>
            </a:r>
            <a:r>
              <a:rPr lang="en-US" sz="3500">
                <a:latin typeface="Acid" pitchFamily="50" charset="0"/>
              </a:rPr>
              <a:t>“</a:t>
            </a:r>
            <a:r>
              <a:rPr lang="en-US" sz="3500" b="1">
                <a:latin typeface="Acid" pitchFamily="50" charset="0"/>
              </a:rPr>
              <a:t>Sneaky</a:t>
            </a:r>
            <a:r>
              <a:rPr lang="en-US" sz="3500">
                <a:latin typeface="Acid" pitchFamily="50" charset="0"/>
              </a:rPr>
              <a:t>”</a:t>
            </a:r>
            <a:r>
              <a:rPr lang="en-US" sz="3500" b="1">
                <a:latin typeface="Acid" pitchFamily="50" charset="0"/>
              </a:rPr>
              <a:t> Pin</a:t>
            </a:r>
          </a:p>
        </p:txBody>
      </p:sp>
      <p:grpSp>
        <p:nvGrpSpPr>
          <p:cNvPr id="162819" name="Group 1"/>
          <p:cNvGrpSpPr>
            <a:grpSpLocks/>
          </p:cNvGrpSpPr>
          <p:nvPr/>
        </p:nvGrpSpPr>
        <p:grpSpPr bwMode="auto">
          <a:xfrm>
            <a:off x="1827213" y="868363"/>
            <a:ext cx="5484812" cy="5484812"/>
            <a:chOff x="1827213" y="868363"/>
            <a:chExt cx="5484812" cy="5484812"/>
          </a:xfrm>
        </p:grpSpPr>
        <p:pic>
          <p:nvPicPr>
            <p:cNvPr id="162820" name="Picture 4" descr="34 - double spool pin and milled plug"/>
            <p:cNvPicPr>
              <a:picLocks noChangeAspect="1" noChangeArrowheads="1" noCrop="1"/>
            </p:cNvPicPr>
            <p:nvPr/>
          </p:nvPicPr>
          <p:blipFill>
            <a:blip r:embed="rId2"/>
            <a:srcRect/>
            <a:stretch>
              <a:fillRect/>
            </a:stretch>
          </p:blipFill>
          <p:spPr bwMode="auto">
            <a:xfrm>
              <a:off x="1827213" y="868363"/>
              <a:ext cx="5484812" cy="5484812"/>
            </a:xfrm>
            <a:prstGeom prst="rect">
              <a:avLst/>
            </a:prstGeom>
            <a:noFill/>
            <a:ln w="9525">
              <a:noFill/>
              <a:miter lim="800000"/>
              <a:headEnd/>
              <a:tailEnd/>
            </a:ln>
          </p:spPr>
        </p:pic>
        <p:sp>
          <p:nvSpPr>
            <p:cNvPr id="162821" name="Rectangle 5"/>
            <p:cNvSpPr>
              <a:spLocks noChangeArrowheads="1"/>
            </p:cNvSpPr>
            <p:nvPr/>
          </p:nvSpPr>
          <p:spPr bwMode="auto">
            <a:xfrm>
              <a:off x="6753225" y="5667375"/>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Pins – TrioVing </a:t>
            </a:r>
            <a:r>
              <a:rPr lang="en-US" sz="3500">
                <a:latin typeface="Acid" pitchFamily="50" charset="0"/>
              </a:rPr>
              <a:t>“</a:t>
            </a:r>
            <a:r>
              <a:rPr lang="en-US" sz="3500" b="1">
                <a:latin typeface="Acid" pitchFamily="50" charset="0"/>
              </a:rPr>
              <a:t>Double Mushroom</a:t>
            </a:r>
            <a:r>
              <a:rPr lang="en-US" sz="3500">
                <a:latin typeface="Acid" pitchFamily="50" charset="0"/>
              </a:rPr>
              <a:t>”</a:t>
            </a:r>
            <a:r>
              <a:rPr lang="en-US" sz="3500" b="1">
                <a:latin typeface="Acid" pitchFamily="50" charset="0"/>
              </a:rPr>
              <a:t> Pin</a:t>
            </a:r>
          </a:p>
        </p:txBody>
      </p:sp>
      <p:grpSp>
        <p:nvGrpSpPr>
          <p:cNvPr id="163843" name="Group 1"/>
          <p:cNvGrpSpPr>
            <a:grpSpLocks/>
          </p:cNvGrpSpPr>
          <p:nvPr/>
        </p:nvGrpSpPr>
        <p:grpSpPr bwMode="auto">
          <a:xfrm>
            <a:off x="1827213" y="868363"/>
            <a:ext cx="5484812" cy="5484812"/>
            <a:chOff x="1827213" y="868363"/>
            <a:chExt cx="5484812" cy="5484812"/>
          </a:xfrm>
        </p:grpSpPr>
        <p:pic>
          <p:nvPicPr>
            <p:cNvPr id="163844" name="Picture 4" descr="35 - double mushroom spool pin (front view)"/>
            <p:cNvPicPr>
              <a:picLocks noChangeAspect="1" noChangeArrowheads="1" noCrop="1"/>
            </p:cNvPicPr>
            <p:nvPr/>
          </p:nvPicPr>
          <p:blipFill>
            <a:blip r:embed="rId2"/>
            <a:srcRect/>
            <a:stretch>
              <a:fillRect/>
            </a:stretch>
          </p:blipFill>
          <p:spPr bwMode="auto">
            <a:xfrm>
              <a:off x="1827213" y="868363"/>
              <a:ext cx="5484812" cy="5484812"/>
            </a:xfrm>
            <a:prstGeom prst="rect">
              <a:avLst/>
            </a:prstGeom>
            <a:noFill/>
            <a:ln w="9525">
              <a:noFill/>
              <a:miter lim="800000"/>
              <a:headEnd/>
              <a:tailEnd/>
            </a:ln>
          </p:spPr>
        </p:pic>
        <p:sp>
          <p:nvSpPr>
            <p:cNvPr id="163845" name="Rectangle 5"/>
            <p:cNvSpPr>
              <a:spLocks noChangeArrowheads="1"/>
            </p:cNvSpPr>
            <p:nvPr/>
          </p:nvSpPr>
          <p:spPr bwMode="auto">
            <a:xfrm>
              <a:off x="6753225" y="5667375"/>
              <a:ext cx="533400" cy="6096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Title 3"/>
          <p:cNvSpPr>
            <a:spLocks noGrp="1"/>
          </p:cNvSpPr>
          <p:nvPr>
            <p:ph type="title" idx="4294967295"/>
          </p:nvPr>
        </p:nvSpPr>
        <p:spPr bwMode="auto">
          <a:xfrm>
            <a:off x="69850" y="0"/>
            <a:ext cx="9018588" cy="685800"/>
          </a:xfrm>
          <a:prstGeom prst="rect">
            <a:avLst/>
          </a:prstGeom>
          <a:noFill/>
          <a:ln>
            <a:miter lim="800000"/>
            <a:headEnd/>
            <a:tailEnd/>
          </a:ln>
        </p:spPr>
        <p:txBody>
          <a:bodyPr/>
          <a:lstStyle/>
          <a:p>
            <a:pPr algn="l"/>
            <a:r>
              <a:rPr lang="en-US" sz="3500" b="1">
                <a:latin typeface="Acid" pitchFamily="50" charset="0"/>
              </a:rPr>
              <a:t>Pick-Resistant Locks</a:t>
            </a:r>
          </a:p>
        </p:txBody>
      </p:sp>
      <p:pic>
        <p:nvPicPr>
          <p:cNvPr id="164867" name="Picture 8" descr="lock-commercial"/>
          <p:cNvPicPr>
            <a:picLocks noChangeAspect="1" noChangeArrowheads="1"/>
          </p:cNvPicPr>
          <p:nvPr/>
        </p:nvPicPr>
        <p:blipFill>
          <a:blip r:embed="rId2"/>
          <a:srcRect/>
          <a:stretch>
            <a:fillRect/>
          </a:stretch>
        </p:blipFill>
        <p:spPr bwMode="auto">
          <a:xfrm>
            <a:off x="2438400" y="1619250"/>
            <a:ext cx="3960813" cy="3960813"/>
          </a:xfrm>
          <a:prstGeom prst="rect">
            <a:avLst/>
          </a:prstGeom>
          <a:noFill/>
          <a:ln w="9525">
            <a:noFill/>
            <a:miter lim="800000"/>
            <a:headEnd/>
            <a:tailEnd/>
          </a:ln>
        </p:spPr>
      </p:pic>
      <p:sp>
        <p:nvSpPr>
          <p:cNvPr id="164868" name="Title 3"/>
          <p:cNvSpPr txBox="1">
            <a:spLocks/>
          </p:cNvSpPr>
          <p:nvPr/>
        </p:nvSpPr>
        <p:spPr bwMode="auto">
          <a:xfrm>
            <a:off x="609600" y="846138"/>
            <a:ext cx="7848600" cy="5410200"/>
          </a:xfrm>
          <a:prstGeom prst="rect">
            <a:avLst/>
          </a:prstGeom>
          <a:noFill/>
          <a:ln w="9525">
            <a:noFill/>
            <a:miter lim="800000"/>
            <a:headEnd/>
            <a:tailEnd/>
          </a:ln>
        </p:spPr>
        <p:txBody>
          <a:bodyPr/>
          <a:lstStyle/>
          <a:p>
            <a:r>
              <a:rPr lang="en-US" sz="3500" b="1">
                <a:latin typeface="Acid" pitchFamily="50" charset="0"/>
              </a:rPr>
              <a:t>a substantial improvement…</a:t>
            </a:r>
          </a:p>
          <a:p>
            <a:endParaRPr lang="en-US" sz="3500" b="1">
              <a:latin typeface="Acid" pitchFamily="50" charset="0"/>
            </a:endParaRPr>
          </a:p>
          <a:p>
            <a:endParaRPr lang="en-US" sz="3500" b="1">
              <a:latin typeface="Acid" pitchFamily="50" charset="0"/>
            </a:endParaRPr>
          </a:p>
          <a:p>
            <a:endParaRPr lang="en-US" sz="3500" b="1">
              <a:latin typeface="Acid" pitchFamily="50" charset="0"/>
            </a:endParaRPr>
          </a:p>
          <a:p>
            <a:endParaRPr lang="en-US" sz="3500" b="1">
              <a:latin typeface="Acid" pitchFamily="50" charset="0"/>
            </a:endParaRPr>
          </a:p>
          <a:p>
            <a:endParaRPr lang="en-US" sz="3500" b="1">
              <a:latin typeface="Acid" pitchFamily="50" charset="0"/>
            </a:endParaRPr>
          </a:p>
          <a:p>
            <a:endParaRPr lang="en-US" sz="3500" b="1">
              <a:latin typeface="Acid" pitchFamily="50" charset="0"/>
            </a:endParaRPr>
          </a:p>
          <a:p>
            <a:endParaRPr lang="en-US" sz="3500" b="1">
              <a:latin typeface="Acid" pitchFamily="50" charset="0"/>
            </a:endParaRPr>
          </a:p>
          <a:p>
            <a:endParaRPr lang="en-US" sz="3500" b="1">
              <a:latin typeface="Acid" pitchFamily="50" charset="0"/>
            </a:endParaRPr>
          </a:p>
          <a:p>
            <a:pPr algn="r"/>
            <a:r>
              <a:rPr lang="en-US" sz="3500" b="1">
                <a:latin typeface="Acid" pitchFamily="50" charset="0"/>
              </a:rPr>
              <a:t>…can be picked</a:t>
            </a:r>
            <a:r>
              <a:rPr lang="en-US" sz="2800">
                <a:latin typeface="Verdana" pitchFamily="34" charset="0"/>
              </a:rPr>
              <a:t>,</a:t>
            </a:r>
            <a:r>
              <a:rPr lang="en-US" sz="3500" b="1">
                <a:latin typeface="Acid" pitchFamily="50" charset="0"/>
              </a:rPr>
              <a:t> but only with much skill and time</a:t>
            </a:r>
          </a:p>
        </p:txBody>
      </p:sp>
    </p:spTree>
  </p:cSld>
  <p:clrMapOvr>
    <a:masterClrMapping/>
  </p:clrMapOvr>
  <p:transition spd="med">
    <p:fade/>
  </p:transition>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C00000"/>
      </a:folHlink>
    </a:clrScheme>
    <a:fontScheme name="Office Them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1935</Words>
  <Application>Microsoft Office PowerPoint</Application>
  <PresentationFormat>On-screen Show (4:3)</PresentationFormat>
  <Paragraphs>312</Paragraphs>
  <Slides>107</Slides>
  <Notes>28</Notes>
  <HiddenSlides>3</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107</vt:i4>
      </vt:variant>
    </vt:vector>
  </HeadingPairs>
  <TitlesOfParts>
    <vt:vector size="114" baseType="lpstr">
      <vt:lpstr>Wingdings</vt:lpstr>
      <vt:lpstr>Arial</vt:lpstr>
      <vt:lpstr>Calibri</vt:lpstr>
      <vt:lpstr>Verdana</vt:lpstr>
      <vt:lpstr>Acid</vt:lpstr>
      <vt:lpstr>Agency FB</vt:lpstr>
      <vt:lpstr>Office Theme</vt:lpstr>
      <vt:lpstr>Intro to Lockpicking</vt:lpstr>
      <vt:lpstr>First, a word about rules…</vt:lpstr>
      <vt:lpstr>The Three Kinds of Lock-Opening</vt:lpstr>
      <vt:lpstr>The Three Kinds of Lock-Opening</vt:lpstr>
      <vt:lpstr>The Three Kinds of Lock-Opening</vt:lpstr>
      <vt:lpstr>The Three Kinds of Lock-Opening</vt:lpstr>
      <vt:lpstr>The Three Kinds of Lock-Opening</vt:lpstr>
      <vt:lpstr>The Three Kinds of Lock-Opening</vt:lpstr>
      <vt:lpstr>Lockpicking is Simple!</vt:lpstr>
      <vt:lpstr>Pin Tumbler Locks</vt:lpstr>
      <vt:lpstr>Pin Tumbler Locks</vt:lpstr>
      <vt:lpstr>Pin Tumbler Locks</vt:lpstr>
      <vt:lpstr>Outer View</vt:lpstr>
      <vt:lpstr>Outer View</vt:lpstr>
      <vt:lpstr>Inner View</vt:lpstr>
      <vt:lpstr>Anatomy of a Lock</vt:lpstr>
      <vt:lpstr>Anatomy of a Lock</vt:lpstr>
      <vt:lpstr>Attempt Without a Key</vt:lpstr>
      <vt:lpstr>Operating With a Key</vt:lpstr>
      <vt:lpstr>Pin Stacks</vt:lpstr>
      <vt:lpstr>Key Operation</vt:lpstr>
      <vt:lpstr>One Bitting Too Low</vt:lpstr>
      <vt:lpstr>One Bitting Too High</vt:lpstr>
      <vt:lpstr>In a Perfect World</vt:lpstr>
      <vt:lpstr>In the Real World</vt:lpstr>
      <vt:lpstr>In the Real World</vt:lpstr>
      <vt:lpstr>In the Real World</vt:lpstr>
      <vt:lpstr>Attempt Without a Key</vt:lpstr>
      <vt:lpstr>“Setting” a Binding Pin</vt:lpstr>
      <vt:lpstr>The Key Pin Can Still Move Freely</vt:lpstr>
      <vt:lpstr>Setting Multiple Pins</vt:lpstr>
      <vt:lpstr>Take Caution to Avoid Over-Lifting</vt:lpstr>
      <vt:lpstr>The Turning Tool</vt:lpstr>
      <vt:lpstr>Lockpicking is Simple! (redux)</vt:lpstr>
      <vt:lpstr>Turning Tool</vt:lpstr>
      <vt:lpstr>Bad Turning Tool Usage (Pulling)</vt:lpstr>
      <vt:lpstr>Better Turning Tool Usage (Pushing)</vt:lpstr>
      <vt:lpstr>Best Turning Tool Usage (Pushing Out at Tip)</vt:lpstr>
      <vt:lpstr>Good Turning Tool Pressure</vt:lpstr>
      <vt:lpstr>Too Much Turning Tool Pressure!</vt:lpstr>
      <vt:lpstr>Which Pick do I use?</vt:lpstr>
      <vt:lpstr>Different Shapes for Different Purposes</vt:lpstr>
      <vt:lpstr>Hook: Direct Lifting</vt:lpstr>
      <vt:lpstr>Hook: Rocking Lifting</vt:lpstr>
      <vt:lpstr>Be gentle!</vt:lpstr>
      <vt:lpstr>Half-Diamond: Raking/Shoveling</vt:lpstr>
      <vt:lpstr>Half-Diamond: Counting Pins</vt:lpstr>
      <vt:lpstr>Half-Diamond: Counting Pins</vt:lpstr>
      <vt:lpstr>Half-Diamond: Counting Pins</vt:lpstr>
      <vt:lpstr>Counting Pin Stacks</vt:lpstr>
      <vt:lpstr>Counting Pin Stacks</vt:lpstr>
      <vt:lpstr>Raking</vt:lpstr>
      <vt:lpstr>Raking</vt:lpstr>
      <vt:lpstr>“Raking” vs. “Lifting”</vt:lpstr>
      <vt:lpstr>Raking</vt:lpstr>
      <vt:lpstr>Raking</vt:lpstr>
      <vt:lpstr>Lifting</vt:lpstr>
      <vt:lpstr>What is Jiggling ?</vt:lpstr>
      <vt:lpstr>What is Jiggling ?</vt:lpstr>
      <vt:lpstr>What is in your kit? Picks</vt:lpstr>
      <vt:lpstr>What is in your kit? Turning Tools</vt:lpstr>
      <vt:lpstr>What is in your kit? Turning Tools</vt:lpstr>
      <vt:lpstr>What is in your kit? Turning Tools</vt:lpstr>
      <vt:lpstr>Turning Tool Position: “Edge of the Plug”</vt:lpstr>
      <vt:lpstr>“Standard” Turning Tools</vt:lpstr>
      <vt:lpstr>Space in the Keyway</vt:lpstr>
      <vt:lpstr>Space in the Keyway</vt:lpstr>
      <vt:lpstr>Careful to not Cause Extra Friction</vt:lpstr>
      <vt:lpstr>“Standard” vs “Flat” Turning Tools</vt:lpstr>
      <vt:lpstr>Turning Tool Position: “Center of the Plug”</vt:lpstr>
      <vt:lpstr>More Space in the Keyway</vt:lpstr>
      <vt:lpstr>Turning Direction</vt:lpstr>
      <vt:lpstr>Turning Direction</vt:lpstr>
      <vt:lpstr>Who Wants To Try?</vt:lpstr>
      <vt:lpstr>Starter Exercises – Lift without tension</vt:lpstr>
      <vt:lpstr>Starter Exercises – Lift without tension</vt:lpstr>
      <vt:lpstr>Starter Exercises – Lift with tension</vt:lpstr>
      <vt:lpstr>Starter Exercises – Lift with tension</vt:lpstr>
      <vt:lpstr>Practice Locks</vt:lpstr>
      <vt:lpstr>FAQs</vt:lpstr>
      <vt:lpstr>The Two Most Important Things…</vt:lpstr>
      <vt:lpstr>The Two Most Important Things…</vt:lpstr>
      <vt:lpstr>PowerPoint Presentation</vt:lpstr>
      <vt:lpstr>PowerPoint Presentation</vt:lpstr>
      <vt:lpstr>Pick-Resistant Locks</vt:lpstr>
      <vt:lpstr>Pick-Resistant Keyways</vt:lpstr>
      <vt:lpstr>Pick-Resistant Keyways</vt:lpstr>
      <vt:lpstr>Pick-Resistant Keyways</vt:lpstr>
      <vt:lpstr>Pick-Resistant Keyways</vt:lpstr>
      <vt:lpstr>Pick-Resistant Keyways</vt:lpstr>
      <vt:lpstr>Pick-Resistant Pins</vt:lpstr>
      <vt:lpstr>Pick-Resistant Pins – Spool Pin</vt:lpstr>
      <vt:lpstr>Pick-Resistant Pins – Spool Pin Binding</vt:lpstr>
      <vt:lpstr>Pick-Resistant Pins – Spool Pin Picking</vt:lpstr>
      <vt:lpstr>Pick-Resistant Pins – Mushroom Pin</vt:lpstr>
      <vt:lpstr>Pick-Resistant Pins – Serrated Pin</vt:lpstr>
      <vt:lpstr>Pick-Resistant Pins – ASSA “Sneaky” Pin</vt:lpstr>
      <vt:lpstr>Pick-Resistant Pins – TrioVing “Double Mushroom” Pin</vt:lpstr>
      <vt:lpstr>Pick-Resistant Locks</vt:lpstr>
      <vt:lpstr>PowerPoint Presentation</vt:lpstr>
      <vt:lpstr>Resources for Learning More</vt:lpstr>
      <vt:lpstr>Resources For Learning More</vt:lpstr>
      <vt:lpstr>Resources For Learning More</vt:lpstr>
      <vt:lpstr>Legal Questions</vt:lpstr>
      <vt:lpstr>Legal Questions</vt:lpstr>
      <vt:lpstr>Acquiring Locks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Deviant;Preston;Nite 0wl</dc:creator>
  <cp:keywords>TOOOL</cp:keywords>
  <cp:lastModifiedBy>bpsul</cp:lastModifiedBy>
  <cp:revision>358</cp:revision>
  <dcterms:created xsi:type="dcterms:W3CDTF">2011-01-16T19:27:14Z</dcterms:created>
  <dcterms:modified xsi:type="dcterms:W3CDTF">2018-06-12T23:03:43Z</dcterms:modified>
</cp:coreProperties>
</file>